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301" r:id="rId3"/>
    <p:sldId id="30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309" r:id="rId12"/>
    <p:sldId id="265" r:id="rId13"/>
    <p:sldId id="266" r:id="rId14"/>
    <p:sldId id="267" r:id="rId15"/>
    <p:sldId id="299" r:id="rId16"/>
    <p:sldId id="272" r:id="rId17"/>
    <p:sldId id="275" r:id="rId18"/>
    <p:sldId id="273" r:id="rId19"/>
    <p:sldId id="280" r:id="rId20"/>
    <p:sldId id="281" r:id="rId21"/>
    <p:sldId id="282" r:id="rId22"/>
    <p:sldId id="283" r:id="rId23"/>
    <p:sldId id="284" r:id="rId24"/>
    <p:sldId id="278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8" r:id="rId33"/>
    <p:sldId id="292" r:id="rId34"/>
    <p:sldId id="303" r:id="rId35"/>
    <p:sldId id="297" r:id="rId36"/>
    <p:sldId id="293" r:id="rId37"/>
    <p:sldId id="294" r:id="rId38"/>
    <p:sldId id="295" r:id="rId39"/>
    <p:sldId id="296" r:id="rId40"/>
    <p:sldId id="304" r:id="rId41"/>
    <p:sldId id="306" r:id="rId42"/>
    <p:sldId id="307" r:id="rId43"/>
    <p:sldId id="308" r:id="rId44"/>
    <p:sldId id="310" r:id="rId45"/>
    <p:sldId id="311" r:id="rId46"/>
    <p:sldId id="312" r:id="rId47"/>
    <p:sldId id="305" r:id="rId48"/>
    <p:sldId id="302" r:id="rId4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1D1D1D"/>
    <a:srgbClr val="222000"/>
    <a:srgbClr val="DD3333"/>
    <a:srgbClr val="2C2C2C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506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32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26178-8CE6-449F-9139-D133900CD971}" type="datetimeFigureOut">
              <a:rPr lang="ru-RU" smtClean="0"/>
              <a:t>08.02.2013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CA198-C34B-4988-B3CF-434D17546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883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1C54-BFAB-4CBC-8180-8AC87DCE1E60}" type="datetimeFigureOut">
              <a:rPr lang="ru-RU" smtClean="0"/>
              <a:t>08.02.2013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7AA6E-E8B6-42FC-968D-0E71919A9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13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>
            <a:outerShdw blurRad="63500" dist="12700" dir="2700000" algn="t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>
              <a:defRPr sz="5400" b="1">
                <a:solidFill>
                  <a:srgbClr val="2C2C2C"/>
                </a:solidFill>
                <a:effectLst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08.02.2013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6327638"/>
            <a:ext cx="389005" cy="3890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5506498" y="6054451"/>
            <a:ext cx="626498" cy="6264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29956" y="5667585"/>
            <a:ext cx="1008982" cy="10089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465250" y="5168145"/>
            <a:ext cx="1477251" cy="147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82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08.02.2013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5638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08.02.2013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6555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600200" indent="-2286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08.02.2013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4" name="Группа 13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5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463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4415904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2C2C2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ru-RU" dirty="0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08.02.2013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1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1725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08.02.2013</a:t>
            </a:fld>
            <a:endParaRPr lang="ru-RU"/>
          </a:p>
        </p:txBody>
      </p:sp>
      <p:sp>
        <p:nvSpPr>
          <p:cNvPr id="15" name="Нижний колонтитул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55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08.02.2013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4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3530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08.02.2013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2908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08.02.2013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7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6180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08.02.2013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16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08.02.2013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2933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F0DE0-F9E8-4698-8015-64F385BD0EA0}" type="datetimeFigureOut">
              <a:rPr lang="ru-RU" smtClean="0"/>
              <a:t>08.02.2013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169352" y="6441747"/>
            <a:ext cx="1678573" cy="311210"/>
            <a:chOff x="723027" y="5390004"/>
            <a:chExt cx="1678573" cy="311210"/>
          </a:xfrm>
        </p:grpSpPr>
        <p:sp>
          <p:nvSpPr>
            <p:cNvPr id="8" name="Скругленный прямоугольник 7"/>
            <p:cNvSpPr/>
            <p:nvPr userDrawn="1"/>
          </p:nvSpPr>
          <p:spPr>
            <a:xfrm>
              <a:off x="723027" y="5427219"/>
              <a:ext cx="1316596" cy="273995"/>
            </a:xfrm>
            <a:prstGeom prst="roundRect">
              <a:avLst/>
            </a:prstGeom>
            <a:solidFill>
              <a:srgbClr val="DD3333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777820" y="5390004"/>
              <a:ext cx="1623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atdays.com</a:t>
              </a:r>
              <a:endParaRPr lang="ru-RU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47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3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3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bash.im/quote/420885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 пределами </a:t>
            </a:r>
            <a:r>
              <a:rPr lang="en-US" dirty="0" err="1" smtClean="0"/>
              <a:t>PageObject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Дмитрий </a:t>
            </a:r>
            <a:r>
              <a:rPr lang="ru-RU" dirty="0" err="1" smtClean="0"/>
              <a:t>Жарий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612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Вам не нужен </a:t>
            </a:r>
            <a:r>
              <a:rPr lang="en-US" dirty="0" smtClean="0"/>
              <a:t>Page Object!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10</a:t>
            </a:fld>
            <a:endParaRPr lang="ru-RU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388"/>
            <a:ext cx="9144000" cy="4635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9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11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6871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25083" y="1744128"/>
            <a:ext cx="244827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DejaVu Sans Mono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DejaVu Sans Mono"/>
              </a:rPr>
              <a:t>var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ddlMonthSelect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DejaVu Sans Mono"/>
              </a:rPr>
              <a:t>new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DejaVu Sans Mono"/>
              </a:rPr>
              <a:t>SelectElement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driver.FindElementByName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DejaVu Sans Mono"/>
              </a:rPr>
              <a:t>@"EXPIRYDATE_MM"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));</a:t>
            </a: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           </a:t>
            </a:r>
            <a:r>
              <a:rPr lang="en-US" sz="1200" dirty="0" err="1">
                <a:solidFill>
                  <a:srgbClr val="0000FF"/>
                </a:solidFill>
                <a:latin typeface="DejaVu Sans Mono"/>
              </a:rPr>
              <a:t>var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ddlYearSelect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DejaVu Sans Mono"/>
              </a:rPr>
              <a:t>new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DejaVu Sans Mono"/>
              </a:rPr>
              <a:t>SelectElement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driver.FindElementByName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DejaVu Sans Mono"/>
              </a:rPr>
              <a:t>@"EXPIRYDATE_YY"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));</a:t>
            </a: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           </a:t>
            </a:r>
            <a:r>
              <a:rPr lang="en-US" sz="1200" dirty="0" err="1">
                <a:solidFill>
                  <a:srgbClr val="0000FF"/>
                </a:solidFill>
                <a:latin typeface="DejaVu Sans Mono"/>
              </a:rPr>
              <a:t>var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txtSecurityCode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driver.FindElementByName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DejaVu Sans Mono"/>
              </a:rPr>
              <a:t>@"CVV"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);</a:t>
            </a: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           </a:t>
            </a:r>
            <a:r>
              <a:rPr lang="en-US" sz="1200" dirty="0" err="1">
                <a:solidFill>
                  <a:srgbClr val="0000FF"/>
                </a:solidFill>
                <a:latin typeface="DejaVu Sans Mono"/>
              </a:rPr>
              <a:t>var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btnContinue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driver.FindElementById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DejaVu Sans Mono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DejaVu Sans Mono"/>
              </a:rPr>
              <a:t>btnSubmit</a:t>
            </a:r>
            <a:r>
              <a:rPr lang="en-US" sz="1200" dirty="0">
                <a:solidFill>
                  <a:srgbClr val="A31515"/>
                </a:solidFill>
                <a:latin typeface="DejaVu Sans Mono"/>
              </a:rPr>
              <a:t>"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);</a:t>
            </a:r>
          </a:p>
          <a:p>
            <a:endParaRPr lang="ru-RU" sz="1200" dirty="0">
              <a:solidFill>
                <a:prstClr val="black"/>
              </a:solidFill>
              <a:latin typeface="DejaVu Sans Mono"/>
            </a:endParaRP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          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ddlMonthSelect.SelectByText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DejaVu Sans Mono"/>
              </a:rPr>
              <a:t>"05"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);</a:t>
            </a: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          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ddlYearSelect.SelectByText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DejaVu Sans Mono"/>
              </a:rPr>
              <a:t>"15"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);</a:t>
            </a: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          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14" y="-1"/>
            <a:ext cx="5575286" cy="2846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874204"/>
            <a:ext cx="5508103" cy="357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552" y="2942720"/>
            <a:ext cx="3911952" cy="2174751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331526"/>
            <a:ext cx="4276043" cy="2306249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89236" y="1835532"/>
            <a:ext cx="2292615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400" b="1" dirty="0"/>
              <a:t>Прости, </a:t>
            </a:r>
            <a:r>
              <a:rPr lang="ru-RU" sz="2400" b="1" dirty="0" err="1" smtClean="0"/>
              <a:t>ня</a:t>
            </a:r>
            <a:r>
              <a:rPr lang="en-US" sz="2400" b="1" dirty="0" smtClean="0"/>
              <a:t>! </a:t>
            </a:r>
            <a:r>
              <a:rPr lang="en-US" sz="2400" b="1" dirty="0" smtClean="0">
                <a:sym typeface="Wingdings" pitchFamily="2" charset="2"/>
              </a:rPr>
              <a:t></a:t>
            </a:r>
            <a:endParaRPr lang="ru-RU" sz="2400" b="1" dirty="0"/>
          </a:p>
        </p:txBody>
      </p:sp>
      <p:pic>
        <p:nvPicPr>
          <p:cNvPr id="1026" name="Picture 2" descr="http://t1.gstatic.com/images?q=tbn:ANd9GcQGKhkYzURILmIW3QAytAIrMv9_qWjnQRbqEaRnHyL2PFGN8sAvJ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749" y="0"/>
            <a:ext cx="509251" cy="5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10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Когда приходит Хаос…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12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"Тест-простыней"</a:t>
            </a:r>
            <a:r>
              <a:rPr lang="ru-RU" dirty="0"/>
              <a:t> становится </a:t>
            </a:r>
            <a:r>
              <a:rPr lang="ru-RU" b="1" dirty="0"/>
              <a:t>слишком </a:t>
            </a:r>
            <a:r>
              <a:rPr lang="ru-RU" b="1" dirty="0" smtClean="0"/>
              <a:t>много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ru-RU" b="1" dirty="0"/>
          </a:p>
          <a:p>
            <a:r>
              <a:rPr lang="ru-RU" b="1" dirty="0"/>
              <a:t>В коде не разобраться</a:t>
            </a:r>
            <a:r>
              <a:rPr lang="ru-RU" dirty="0"/>
              <a:t> без </a:t>
            </a:r>
            <a:r>
              <a:rPr lang="ru-RU" dirty="0" err="1" smtClean="0"/>
              <a:t>пол-литру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  <a:p>
            <a:r>
              <a:rPr lang="ru-RU" dirty="0"/>
              <a:t>На </a:t>
            </a:r>
            <a:r>
              <a:rPr lang="ru-RU" b="1" dirty="0"/>
              <a:t>поддержку</a:t>
            </a:r>
            <a:r>
              <a:rPr lang="ru-RU" dirty="0"/>
              <a:t> уходит уж слишком </a:t>
            </a:r>
            <a:r>
              <a:rPr lang="ru-RU" b="1" dirty="0"/>
              <a:t>много </a:t>
            </a:r>
            <a:r>
              <a:rPr lang="ru-RU" b="1" dirty="0" smtClean="0"/>
              <a:t>времени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ru-RU" b="1" dirty="0"/>
          </a:p>
          <a:p>
            <a:r>
              <a:rPr lang="ru-RU" dirty="0"/>
              <a:t>Легче </a:t>
            </a:r>
            <a:r>
              <a:rPr lang="ru-RU" b="1" dirty="0" smtClean="0"/>
              <a:t>всё </a:t>
            </a:r>
            <a:r>
              <a:rPr lang="ru-RU" b="1" dirty="0"/>
              <a:t>переписать</a:t>
            </a:r>
            <a:r>
              <a:rPr lang="ru-RU" dirty="0"/>
              <a:t> </a:t>
            </a:r>
            <a:r>
              <a:rPr lang="ru-RU" dirty="0" smtClean="0"/>
              <a:t>заново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 smtClean="0"/>
          </a:p>
          <a:p>
            <a:r>
              <a:rPr lang="ru-RU" dirty="0"/>
              <a:t>Начинаете </a:t>
            </a:r>
            <a:r>
              <a:rPr lang="ru-RU" b="1" dirty="0"/>
              <a:t>ненавидеть разработчиков</a:t>
            </a:r>
            <a:r>
              <a:rPr lang="ru-RU" dirty="0"/>
              <a:t>, которые вынесли </a:t>
            </a:r>
            <a:r>
              <a:rPr lang="en-US" dirty="0"/>
              <a:t>div </a:t>
            </a:r>
            <a:r>
              <a:rPr lang="ru-RU" dirty="0"/>
              <a:t>из </a:t>
            </a:r>
            <a:r>
              <a:rPr lang="en-US" dirty="0"/>
              <a:t>span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5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ru-RU" dirty="0">
                <a:effectLst/>
              </a:rPr>
              <a:t> – он как книжная полка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13</a:t>
            </a:fld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0791" y="1916832"/>
            <a:ext cx="2106953" cy="5760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Pages</a:t>
            </a:r>
            <a:endParaRPr lang="ru-RU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10211" y="2924944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72816"/>
            <a:ext cx="513397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7166" y="3750325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Login(name, </a:t>
            </a:r>
            <a:r>
              <a:rPr lang="en-US" b="1" dirty="0" err="1" smtClean="0"/>
              <a:t>passwd</a:t>
            </a:r>
            <a:r>
              <a:rPr lang="en-US" b="1" dirty="0" smtClean="0"/>
              <a:t>)</a:t>
            </a:r>
            <a:endParaRPr lang="ru-RU" b="1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12483" y="4455792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600" y="5147900"/>
            <a:ext cx="2358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LogOut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GotoProjects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GotoUserProfile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Search(text)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09412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Page </a:t>
            </a:r>
            <a:r>
              <a:rPr lang="en-US" dirty="0">
                <a:effectLst/>
              </a:rPr>
              <a:t>Object</a:t>
            </a:r>
            <a:r>
              <a:rPr lang="ru-RU" dirty="0">
                <a:effectLst/>
              </a:rPr>
              <a:t> – он гибкий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14</a:t>
            </a:fld>
            <a:endParaRPr lang="ru-RU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/>
          <a:stretch/>
        </p:blipFill>
        <p:spPr bwMode="auto">
          <a:xfrm>
            <a:off x="0" y="-27385"/>
            <a:ext cx="9180512" cy="44560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4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PageObject</a:t>
            </a:r>
            <a:r>
              <a:rPr lang="en-US" dirty="0" smtClean="0"/>
              <a:t> – </a:t>
            </a:r>
            <a:r>
              <a:rPr lang="ru-RU" dirty="0" smtClean="0"/>
              <a:t>это: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15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2564904"/>
            <a:ext cx="85689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dirty="0"/>
              <a:t>Концентрация</a:t>
            </a:r>
            <a:r>
              <a:rPr lang="ru-RU" sz="5400" dirty="0"/>
              <a:t> 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ru-RU" sz="5400" dirty="0" smtClean="0"/>
              <a:t>на </a:t>
            </a:r>
            <a:r>
              <a:rPr lang="ru-RU" sz="5400" b="1" dirty="0" smtClean="0"/>
              <a:t>языке </a:t>
            </a:r>
            <a:r>
              <a:rPr lang="ru-RU" sz="5400" b="1" dirty="0"/>
              <a:t>задачи</a:t>
            </a:r>
            <a:r>
              <a:rPr lang="ru-RU" sz="5400" dirty="0"/>
              <a:t>, 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ru-RU" sz="5400" dirty="0" smtClean="0"/>
              <a:t>а </a:t>
            </a:r>
            <a:r>
              <a:rPr lang="ru-RU" sz="5400" b="1" dirty="0"/>
              <a:t>не </a:t>
            </a:r>
            <a:r>
              <a:rPr lang="ru-RU" sz="5400" dirty="0" smtClean="0"/>
              <a:t>на </a:t>
            </a:r>
            <a:r>
              <a:rPr lang="ru-RU" sz="5400" b="1" dirty="0"/>
              <a:t>языке решения</a:t>
            </a:r>
          </a:p>
        </p:txBody>
      </p:sp>
      <p:pic>
        <p:nvPicPr>
          <p:cNvPr id="5" name="Picture 2" descr="http://t1.gstatic.com/images?q=tbn:ANd9GcQGKhkYzURILmIW3QAytAIrMv9_qWjnQRbqEaRnHyL2PFGN8sAvJ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748" y="1628800"/>
            <a:ext cx="509251" cy="5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43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en-US" dirty="0">
                <a:effectLst/>
              </a:rPr>
              <a:t> – </a:t>
            </a:r>
            <a:r>
              <a:rPr lang="ru-RU" dirty="0">
                <a:effectLst/>
              </a:rPr>
              <a:t>главная </a:t>
            </a:r>
            <a:r>
              <a:rPr lang="ru-RU" dirty="0" smtClean="0">
                <a:effectLst/>
              </a:rPr>
              <a:t>цель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16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33674" y="2060848"/>
            <a:ext cx="8229600" cy="367240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хранение локаторов </a:t>
            </a:r>
            <a:r>
              <a:rPr lang="ru-RU" sz="2800" dirty="0"/>
              <a:t>в отдельном </a:t>
            </a:r>
            <a:r>
              <a:rPr lang="ru-RU" sz="2800" dirty="0" smtClean="0"/>
              <a:t>классе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dirty="0"/>
          </a:p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повторное использование </a:t>
            </a:r>
            <a:r>
              <a:rPr lang="ru-RU" sz="2800" dirty="0"/>
              <a:t>локаторов и/или действий над страницей без дублирования </a:t>
            </a:r>
            <a:r>
              <a:rPr lang="ru-RU" sz="2800" dirty="0" smtClean="0"/>
              <a:t>кода</a:t>
            </a:r>
            <a:br>
              <a:rPr lang="ru-RU" sz="2800" dirty="0" smtClean="0"/>
            </a:br>
            <a:endParaRPr lang="en-US" sz="2800" dirty="0" smtClean="0"/>
          </a:p>
          <a:p>
            <a:r>
              <a:rPr lang="ru-RU" sz="2800" dirty="0" smtClean="0"/>
              <a:t>Обеспечить </a:t>
            </a:r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слой абстракции </a:t>
            </a:r>
            <a:r>
              <a:rPr lang="ru-RU" sz="2800" dirty="0" smtClean="0"/>
              <a:t>от «драйвера» так, чтобы в тестах не использовались физические элементы идентификации </a:t>
            </a:r>
            <a:br>
              <a:rPr lang="ru-RU" sz="2800" dirty="0" smtClean="0"/>
            </a:br>
            <a:r>
              <a:rPr lang="ru-RU" sz="2800" dirty="0" smtClean="0"/>
              <a:t>элементов управления приложением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0553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выглядит всё вот так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17</a:t>
            </a:fld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4067944" y="2276872"/>
            <a:ext cx="2160240" cy="212423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067945" y="4594352"/>
            <a:ext cx="2160240" cy="178697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</a:t>
            </a:r>
            <a:b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Account</a:t>
            </a:r>
            <a:b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94874"/>
            <a:ext cx="2896048" cy="20882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Прямая со стрелкой 9"/>
          <p:cNvCxnSpPr>
            <a:stCxn id="4" idx="1"/>
            <a:endCxn id="1027" idx="3"/>
          </p:cNvCxnSpPr>
          <p:nvPr/>
        </p:nvCxnSpPr>
        <p:spPr>
          <a:xfrm flipH="1">
            <a:off x="3219577" y="3338990"/>
            <a:ext cx="84836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639064"/>
            <a:ext cx="2896049" cy="169731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 стрелкой 16"/>
          <p:cNvCxnSpPr>
            <a:stCxn id="7" idx="1"/>
            <a:endCxn id="1028" idx="3"/>
          </p:cNvCxnSpPr>
          <p:nvPr/>
        </p:nvCxnSpPr>
        <p:spPr>
          <a:xfrm flipH="1" flipV="1">
            <a:off x="3219577" y="5487723"/>
            <a:ext cx="848368" cy="1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Скругленный прямоугольник 20"/>
          <p:cNvSpPr/>
          <p:nvPr/>
        </p:nvSpPr>
        <p:spPr>
          <a:xfrm>
            <a:off x="7596335" y="2924944"/>
            <a:ext cx="1140107" cy="272575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Прямая со стрелкой 18"/>
          <p:cNvCxnSpPr>
            <a:stCxn id="4" idx="3"/>
            <a:endCxn id="21" idx="1"/>
          </p:cNvCxnSpPr>
          <p:nvPr/>
        </p:nvCxnSpPr>
        <p:spPr>
          <a:xfrm>
            <a:off x="6228184" y="3338990"/>
            <a:ext cx="1368151" cy="94883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21" idx="1"/>
            <a:endCxn id="7" idx="3"/>
          </p:cNvCxnSpPr>
          <p:nvPr/>
        </p:nvCxnSpPr>
        <p:spPr>
          <a:xfrm flipH="1">
            <a:off x="6228185" y="4287820"/>
            <a:ext cx="1368150" cy="12000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7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r>
              <a:rPr lang="ru-RU" dirty="0" smtClean="0"/>
              <a:t>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18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969779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t1.gstatic.com/images?q=tbn:ANd9GcQGKhkYzURILmIW3QAytAIrMv9_qWjnQRbqEaRnHyL2PFGN8sAvJ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135" y="1651413"/>
            <a:ext cx="509251" cy="5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это было? – статический </a:t>
            </a:r>
            <a:r>
              <a:rPr lang="en-US" dirty="0" smtClean="0"/>
              <a:t>Page object!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19</a:t>
            </a:fld>
            <a:endParaRPr lang="ru-RU"/>
          </a:p>
        </p:txBody>
      </p:sp>
      <p:pic>
        <p:nvPicPr>
          <p:cNvPr id="1028" name="Picture 4" descr="terminator judgment, arnie, top 10 schwarzenegger,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" y="0"/>
            <a:ext cx="9144000" cy="44371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0458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Давайте познакомимся!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</a:t>
            </a:fld>
            <a:endParaRPr lang="ru-RU"/>
          </a:p>
        </p:txBody>
      </p:sp>
      <p:pic>
        <p:nvPicPr>
          <p:cNvPr id="4" name="Picture 4" descr="D:\projects_current\home-page-photo\200_phot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86673"/>
            <a:ext cx="3240360" cy="4504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33601">
            <a:off x="5809581" y="3584116"/>
            <a:ext cx="4904298" cy="585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811502"/>
            <a:ext cx="3648075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948" y="3429000"/>
            <a:ext cx="370522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179512" y="5558730"/>
            <a:ext cx="3240360" cy="632044"/>
          </a:xfrm>
          <a:prstGeom prst="rect">
            <a:avLst/>
          </a:prstGeom>
          <a:solidFill>
            <a:srgbClr val="595959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212671" y="5558730"/>
            <a:ext cx="3209533" cy="64633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bg2"/>
                </a:solidFill>
              </a:rPr>
              <a:t>Дима </a:t>
            </a:r>
            <a:r>
              <a:rPr lang="ru-RU" sz="3600" b="1" dirty="0" err="1" smtClean="0">
                <a:solidFill>
                  <a:schemeClr val="bg2"/>
                </a:solidFill>
              </a:rPr>
              <a:t>Жарий</a:t>
            </a:r>
            <a:endParaRPr lang="ru-RU" sz="3600" b="1" dirty="0">
              <a:solidFill>
                <a:schemeClr val="bg2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696" y="4857402"/>
            <a:ext cx="3672408" cy="140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37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01: Тест стал читабелен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20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1700808"/>
            <a:ext cx="8784976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static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DejaVu Sans Mono"/>
              </a:rPr>
              <a:t>RemoteWebDriver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Driver {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get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return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DejaVu Sans Mono"/>
              </a:rPr>
              <a:t>WebBrowser</a:t>
            </a:r>
            <a:r>
              <a:rPr lang="en-US" sz="1400" dirty="0" err="1">
                <a:solidFill>
                  <a:prstClr val="black"/>
                </a:solidFill>
                <a:latin typeface="DejaVu Sans Mono"/>
              </a:rPr>
              <a:t>.Driver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; } }</a:t>
            </a:r>
          </a:p>
          <a:p>
            <a:endParaRPr lang="en-US" dirty="0" smtClean="0">
              <a:latin typeface="Monaco" pitchFamily="2" charset="0"/>
            </a:endParaRPr>
          </a:p>
          <a:p>
            <a:r>
              <a:rPr lang="en-US" dirty="0" smtClean="0">
                <a:latin typeface="Monaco" pitchFamily="2" charset="0"/>
              </a:rPr>
              <a:t>[</a:t>
            </a:r>
            <a:r>
              <a:rPr lang="en-US" dirty="0" err="1">
                <a:latin typeface="Monaco" pitchFamily="2" charset="0"/>
              </a:rPr>
              <a:t>TestMethod</a:t>
            </a:r>
            <a:r>
              <a:rPr lang="en-US" dirty="0">
                <a:latin typeface="Monaco" pitchFamily="2" charset="0"/>
              </a:rPr>
              <a:t>]</a:t>
            </a:r>
          </a:p>
          <a:p>
            <a:r>
              <a:rPr lang="en-US" dirty="0" smtClean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Donate_test_static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.Open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.GoToDonatePage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>
                <a:solidFill>
                  <a:srgbClr val="2B91AF"/>
                </a:solidFill>
                <a:latin typeface="Monaco" pitchFamily="2" charset="0"/>
              </a:rPr>
              <a:t>DonatePage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.Donate_50_UAH_Using_Debit_Card();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DonationPaymentsForm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.FillDonationForm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(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firstName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Vasya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, 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lastName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Pupkin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, 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	     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securityCode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"555"</a:t>
            </a:r>
          </a:p>
          <a:p>
            <a:endParaRPr lang="ru-RU" dirty="0">
              <a:solidFill>
                <a:srgbClr val="A31515"/>
              </a:solidFill>
              <a:latin typeface="DejaVu Sans Mono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</a:t>
            </a:r>
            <a:r>
              <a:rPr lang="ru-RU" dirty="0" smtClean="0">
                <a:solidFill>
                  <a:prstClr val="black"/>
                </a:solidFill>
                <a:latin typeface="DejaVu Sans Mono"/>
              </a:rPr>
              <a:t>);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DejaVu Sans Mono"/>
              </a:rPr>
              <a:t>   // CUT</a:t>
            </a:r>
            <a:endParaRPr lang="ru-RU" sz="1200" dirty="0">
              <a:solidFill>
                <a:prstClr val="black"/>
              </a:solidFill>
              <a:latin typeface="DejaVu Sans Mono"/>
            </a:endParaRP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343890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2: Удобная «точка входа» в страницы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21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52127"/>
            <a:ext cx="623887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14214"/>
            <a:ext cx="623887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771800" y="3114214"/>
            <a:ext cx="6238875" cy="33147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Соединительная линия уступом 5"/>
          <p:cNvCxnSpPr>
            <a:stCxn id="4" idx="1"/>
          </p:cNvCxnSpPr>
          <p:nvPr/>
        </p:nvCxnSpPr>
        <p:spPr>
          <a:xfrm rot="10800000">
            <a:off x="2123728" y="2780928"/>
            <a:ext cx="648073" cy="1990636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2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3: </a:t>
            </a:r>
            <a:r>
              <a:rPr lang="en-US" dirty="0" smtClean="0"/>
              <a:t>Driver</a:t>
            </a:r>
            <a:r>
              <a:rPr lang="ru-RU" dirty="0" smtClean="0"/>
              <a:t> стал доступен отовсюду!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22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1844824"/>
            <a:ext cx="86409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WebBrowser</a:t>
            </a:r>
            <a:endParaRPr lang="en-US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_driver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null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;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Driver 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get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{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		_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driver = _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driver ??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Monaco" pitchFamily="2" charset="0"/>
              </a:rPr>
              <a:t>InternetExplorerDriver</a:t>
            </a:r>
            <a:r>
              <a:rPr lang="en-US" sz="1600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srgbClr val="0000FF"/>
                </a:solidFill>
                <a:latin typeface="Monaco" pitchFamily="2" charset="0"/>
              </a:rPr>
              <a:t>		return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_driver;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}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02829" y="5530266"/>
            <a:ext cx="61926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DejaVu Sans Mono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Driver { 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DejaVu Sans Mono"/>
              </a:rPr>
              <a:t>	get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{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b="1" dirty="0" err="1">
                <a:solidFill>
                  <a:srgbClr val="2B91AF"/>
                </a:solidFill>
                <a:latin typeface="DejaVu Sans Mono"/>
              </a:rPr>
              <a:t>WebBrowser</a:t>
            </a:r>
            <a:r>
              <a:rPr lang="en-US" b="1" dirty="0" err="1">
                <a:solidFill>
                  <a:prstClr val="black"/>
                </a:solidFill>
                <a:latin typeface="DejaVu Sans Mono"/>
              </a:rPr>
              <a:t>.Driver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; } 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en-US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67744" y="5373216"/>
            <a:ext cx="6768752" cy="1080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1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еще раз о позитиве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23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Теперь </a:t>
            </a:r>
            <a:r>
              <a:rPr lang="ru-RU" sz="2800" b="1" dirty="0" smtClean="0"/>
              <a:t>жизнь </a:t>
            </a:r>
            <a:r>
              <a:rPr lang="ru-RU" sz="2800" dirty="0" smtClean="0"/>
              <a:t>браузера (</a:t>
            </a:r>
            <a:r>
              <a:rPr lang="ru-RU" sz="2800" b="1" dirty="0" smtClean="0"/>
              <a:t>драйвера</a:t>
            </a:r>
            <a:r>
              <a:rPr lang="ru-RU" sz="2800" dirty="0" smtClean="0"/>
              <a:t>) контролирует класс  </a:t>
            </a:r>
            <a:r>
              <a:rPr lang="en-US" sz="2800" b="1" dirty="0" err="1" smtClean="0">
                <a:solidFill>
                  <a:srgbClr val="2B91AF"/>
                </a:solidFill>
                <a:latin typeface="Monaco" pitchFamily="2" charset="0"/>
              </a:rPr>
              <a:t>WebBrowser</a:t>
            </a:r>
            <a:r>
              <a:rPr lang="en-US" sz="2800" b="1" dirty="0" smtClean="0">
                <a:solidFill>
                  <a:srgbClr val="2B91AF"/>
                </a:solidFill>
                <a:latin typeface="Monaco" pitchFamily="2" charset="0"/>
              </a:rPr>
              <a:t>.</a:t>
            </a:r>
            <a:r>
              <a:rPr lang="ru-RU" sz="2800" dirty="0"/>
              <a:t> </a:t>
            </a: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  <a:p>
            <a:r>
              <a:rPr lang="ru-RU" sz="2800" b="1" i="1" dirty="0" smtClean="0"/>
              <a:t>Текущий драйвер </a:t>
            </a:r>
            <a:r>
              <a:rPr lang="ru-RU" sz="2800" dirty="0" smtClean="0"/>
              <a:t>доступен из любого участка кода</a:t>
            </a:r>
            <a:br>
              <a:rPr lang="ru-RU" sz="2800" dirty="0" smtClean="0"/>
            </a:br>
            <a:endParaRPr lang="ru-RU" sz="2800" dirty="0" smtClean="0"/>
          </a:p>
          <a:p>
            <a:r>
              <a:rPr lang="ru-RU" sz="2800" dirty="0" smtClean="0"/>
              <a:t>Любая </a:t>
            </a:r>
            <a:r>
              <a:rPr lang="ru-RU" sz="2800" b="1" dirty="0" smtClean="0"/>
              <a:t>страница доступна</a:t>
            </a:r>
            <a:r>
              <a:rPr lang="ru-RU" sz="2800" dirty="0" smtClean="0"/>
              <a:t> из </a:t>
            </a:r>
            <a:r>
              <a:rPr lang="en-US" sz="2800" b="1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sz="2800" b="1" dirty="0" smtClean="0">
                <a:solidFill>
                  <a:srgbClr val="2B91AF"/>
                </a:solidFill>
                <a:latin typeface="Monaco" pitchFamily="2" charset="0"/>
              </a:rPr>
              <a:t>.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*</a:t>
            </a:r>
            <a:b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</a:br>
            <a:endParaRPr lang="en-US" sz="2800" b="1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800" dirty="0" smtClean="0"/>
              <a:t>Наш тест теперь помещается на один экран монитора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8952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Ограничени</a:t>
            </a:r>
            <a:r>
              <a:rPr lang="ru-RU" dirty="0">
                <a:effectLst/>
              </a:rPr>
              <a:t>я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статического класса в </a:t>
            </a:r>
            <a:r>
              <a:rPr lang="en-US" dirty="0">
                <a:effectLst/>
              </a:rPr>
              <a:t>C</a:t>
            </a:r>
            <a:r>
              <a:rPr lang="ru-RU" dirty="0">
                <a:effectLst/>
              </a:rPr>
              <a:t>#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24</a:t>
            </a:fld>
            <a:endParaRPr lang="ru-RU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831696"/>
              </p:ext>
            </p:extLst>
          </p:nvPr>
        </p:nvGraphicFramePr>
        <p:xfrm>
          <a:off x="539552" y="1628800"/>
          <a:ext cx="8064896" cy="464495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032448"/>
                <a:gridCol w="1008112"/>
                <a:gridCol w="3024336"/>
              </a:tblGrid>
              <a:tr h="235341">
                <a:tc>
                  <a:txBody>
                    <a:bodyPr/>
                    <a:lstStyle/>
                    <a:p>
                      <a:pPr algn="l" fontAlgn="b"/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class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static class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9470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Наследоваться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Породить много разных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60197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Инициализировать параметрами</a:t>
                      </a:r>
                      <a:br>
                        <a:rPr lang="ru-RU" sz="1400" b="1" u="none" strike="noStrike" dirty="0">
                          <a:effectLst/>
                        </a:rPr>
                      </a:br>
                      <a:r>
                        <a:rPr lang="ru-RU" sz="1400" b="1" u="none" strike="noStrike" dirty="0">
                          <a:effectLst/>
                        </a:rPr>
                        <a:t>через конструктор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550158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Завалить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полностью </a:t>
                      </a:r>
                      <a:r>
                        <a:rPr lang="ru-RU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нельзя.</a:t>
                      </a:r>
                      <a:r>
                        <a:rPr lang="en-US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ru-RU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Очень живучие</a:t>
                      </a:r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/>
                      </a:r>
                      <a:b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</a:b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32601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Присвоить переменной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6975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Передать как параметр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другому методу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50324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Реализовать интерфейс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0131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Использовать статические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методы 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0131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Использовать статические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поля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60197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Инициализировать при помощи </a:t>
                      </a:r>
                      <a:r>
                        <a:rPr lang="ru-RU" sz="1400" b="1" u="none" strike="noStrike" dirty="0" err="1" smtClean="0">
                          <a:effectLst/>
                        </a:rPr>
                        <a:t>Webdriver</a:t>
                      </a:r>
                      <a:r>
                        <a:rPr lang="ru-RU" sz="1400" b="1" u="none" strike="noStrike" dirty="0" smtClean="0">
                          <a:effectLst/>
                        </a:rPr>
                        <a:t> </a:t>
                      </a:r>
                      <a:r>
                        <a:rPr lang="ru-RU" sz="1400" b="1" u="none" strike="noStrike" dirty="0" err="1">
                          <a:effectLst/>
                        </a:rPr>
                        <a:t>PageFactory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 "из коробки", </a:t>
                      </a:r>
                      <a:b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нужно написать свою фабрику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42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Гибкость – это важно. </a:t>
            </a:r>
            <a:r>
              <a:rPr lang="en-US" dirty="0" smtClean="0"/>
              <a:t>Page Object </a:t>
            </a:r>
            <a:r>
              <a:rPr lang="ru-RU" dirty="0" smtClean="0"/>
              <a:t>как </a:t>
            </a:r>
            <a:r>
              <a:rPr lang="en-US" dirty="0" smtClean="0"/>
              <a:t>Object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25</a:t>
            </a:fld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1" y="-101545"/>
            <a:ext cx="9144911" cy="45386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72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Тест не изменился! Спасибо, </a:t>
            </a:r>
            <a:r>
              <a:rPr lang="en-US" dirty="0" err="1" smtClean="0"/>
              <a:t>MyPages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26</a:t>
            </a:fld>
            <a:endParaRPr lang="ru-RU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76" y="1628800"/>
            <a:ext cx="8862720" cy="484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24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Изменения в </a:t>
            </a:r>
            <a:r>
              <a:rPr lang="en-US" dirty="0" err="1" smtClean="0"/>
              <a:t>MyPages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27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1631697"/>
            <a:ext cx="9486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endParaRPr lang="en-US" sz="2400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Monaco" pitchFamily="2" charset="0"/>
              </a:rPr>
              <a:t>MainPage</a:t>
            </a:r>
            <a:endParaRPr lang="en-US" sz="2400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get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();}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sz="2400" dirty="0">
              <a:solidFill>
                <a:prstClr val="black"/>
              </a:solidFill>
              <a:latin typeface="DejaVu Sans Mono"/>
            </a:endParaRP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DonatePage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Monaco" pitchFamily="2" charset="0"/>
              </a:rPr>
              <a:t>DonatePage</a:t>
            </a:r>
            <a:endParaRPr lang="en-US" sz="2400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get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DonatePage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(); 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sz="2400" dirty="0">
              <a:solidFill>
                <a:prstClr val="black"/>
              </a:solidFill>
              <a:latin typeface="DejaVu Sans Mono"/>
            </a:endParaRPr>
          </a:p>
          <a:p>
            <a:r>
              <a:rPr lang="ru-RU" sz="2400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sz="2400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83568" y="2276872"/>
            <a:ext cx="6552728" cy="172819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50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Новая структура проекта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Static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28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0" y="2552700"/>
            <a:ext cx="4027897" cy="2964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293096"/>
            <a:ext cx="3153725" cy="13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Равно 7"/>
          <p:cNvSpPr/>
          <p:nvPr/>
        </p:nvSpPr>
        <p:spPr>
          <a:xfrm>
            <a:off x="3451323" y="4843916"/>
            <a:ext cx="2272805" cy="79581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Левая фигурная скобка 8"/>
          <p:cNvSpPr/>
          <p:nvPr/>
        </p:nvSpPr>
        <p:spPr>
          <a:xfrm>
            <a:off x="755576" y="3212976"/>
            <a:ext cx="432048" cy="1296144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 flipH="1">
            <a:off x="3980921" y="3191433"/>
            <a:ext cx="519781" cy="21602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5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AbstractPageBase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29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997839"/>
            <a:ext cx="7704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abstract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AbstractPageBase</a:t>
            </a:r>
            <a:endParaRPr lang="en-US" sz="2400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Driver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get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WebBrowser</a:t>
            </a:r>
            <a:r>
              <a:rPr lang="en-US" sz="2400" dirty="0" err="1">
                <a:solidFill>
                  <a:prstClr val="black"/>
                </a:solidFill>
                <a:latin typeface="Monaco" pitchFamily="2" charset="0"/>
              </a:rPr>
              <a:t>.Driver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; 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593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1"/>
            <a:ext cx="27718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" r="25756" b="4457"/>
          <a:stretch/>
        </p:blipFill>
        <p:spPr bwMode="auto">
          <a:xfrm>
            <a:off x="534825" y="0"/>
            <a:ext cx="8609176" cy="6858000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</a:t>
            </a:fld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72008" y="51661"/>
            <a:ext cx="7236296" cy="6761715"/>
          </a:xfrm>
          <a:prstGeom prst="roundRect">
            <a:avLst>
              <a:gd name="adj" fmla="val 3980"/>
            </a:avLst>
          </a:prstGeom>
          <a:solidFill>
            <a:srgbClr val="1D1D1D">
              <a:alpha val="94902"/>
            </a:srgb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3200" b="1" dirty="0" err="1" smtClean="0"/>
              <a:t>Аджендиум</a:t>
            </a:r>
            <a:r>
              <a:rPr lang="ru-RU" sz="3200" b="1" dirty="0" smtClean="0"/>
              <a:t>… </a:t>
            </a:r>
            <a:r>
              <a:rPr lang="en-US" sz="3200" b="1" dirty="0" smtClean="0"/>
              <a:t>		           </a:t>
            </a:r>
            <a:r>
              <a:rPr lang="en-US" sz="3200" b="1" dirty="0" smtClean="0">
                <a:solidFill>
                  <a:srgbClr val="008000"/>
                </a:solidFill>
              </a:rPr>
              <a:t>[OK]</a:t>
            </a:r>
            <a:endParaRPr lang="ru-RU" sz="3200" b="1" dirty="0" smtClean="0">
              <a:solidFill>
                <a:srgbClr val="008000"/>
              </a:solidFill>
            </a:endParaRPr>
          </a:p>
          <a:p>
            <a:r>
              <a:rPr lang="en-US" b="1" dirty="0" smtClean="0"/>
              <a:t>=================================================</a:t>
            </a:r>
            <a:endParaRPr lang="ru-RU" b="1" dirty="0"/>
          </a:p>
          <a:p>
            <a:endParaRPr lang="en-US" b="1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Вам не нужен </a:t>
            </a:r>
            <a:r>
              <a:rPr lang="en-US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endParaRPr lang="en-US" sz="2000" b="1" dirty="0" smtClean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Вам нужен </a:t>
            </a:r>
            <a:r>
              <a:rPr lang="en-US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endParaRPr lang="en-US" sz="2000" b="1" dirty="0" smtClean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ru-RU" sz="20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это паттерн, шаблон… </a:t>
            </a:r>
            <a:r>
              <a:rPr lang="ru-RU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ИДЕЯ!</a:t>
            </a:r>
            <a:endParaRPr lang="en-US" sz="2000" b="1" dirty="0" smtClean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Статический </a:t>
            </a:r>
            <a:r>
              <a:rPr lang="en-US" sz="2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endParaRPr lang="en-US" sz="2000" b="1" dirty="0" smtClean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Динамический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пределами: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Паттерн «</a:t>
            </a:r>
            <a:r>
              <a:rPr lang="ru-RU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Цепочка ответственности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Invoke()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Интерфейс </a:t>
            </a:r>
            <a:r>
              <a:rPr lang="en-US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IHaveExpectedControls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Наследование в тестах</a:t>
            </a:r>
          </a:p>
          <a:p>
            <a:endParaRPr lang="ru-RU" b="1" dirty="0" smtClean="0"/>
          </a:p>
          <a:p>
            <a:endParaRPr lang="ru-RU" b="1" dirty="0"/>
          </a:p>
        </p:txBody>
      </p:sp>
      <p:pic>
        <p:nvPicPr>
          <p:cNvPr id="6" name="Picture 2" descr="http://t1.gstatic.com/images?q=tbn:ANd9GcQGKhkYzURILmIW3QAytAIrMv9_qWjnQRbqEaRnHyL2PFGN8sAvJ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748" y="6348749"/>
            <a:ext cx="509251" cy="5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97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PaymentResultPage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30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1556792"/>
            <a:ext cx="8784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PaymentResultPage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AbstractPageBase</a:t>
            </a:r>
            <a:endParaRPr lang="en-US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WaitUntilExists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WebDriverWait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wait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WebDriverWait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(Driver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,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         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TimeSpan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.FromSeconds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(30));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wait.Until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ExpectedConditions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.TitleContains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@"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Donate-error - Payments"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));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GetResultHeaderText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latin typeface="Monaco" pitchFamily="2" charset="0"/>
              </a:rPr>
              <a:t>var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lblFirstHeader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= Driver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.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          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FindElementById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@"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firstHeading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lblFirstHeader.Text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171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Changelog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31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Появился </a:t>
            </a:r>
            <a:r>
              <a:rPr lang="ru-RU" sz="2800" b="1" dirty="0" smtClean="0"/>
              <a:t>базовый класс</a:t>
            </a:r>
            <a:r>
              <a:rPr lang="ru-RU" sz="2800" dirty="0" smtClean="0"/>
              <a:t> </a:t>
            </a:r>
            <a:r>
              <a:rPr lang="en-US" sz="2800" dirty="0" err="1" smtClean="0"/>
              <a:t>AbstractPageBase</a:t>
            </a:r>
            <a:endParaRPr lang="ru-RU" sz="2800" dirty="0" smtClean="0"/>
          </a:p>
          <a:p>
            <a:r>
              <a:rPr lang="ru-RU" sz="2800" dirty="0" smtClean="0"/>
              <a:t>Из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 </a:t>
            </a:r>
            <a:r>
              <a:rPr lang="en-US" sz="2800" b="1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sz="2800" b="1" dirty="0" smtClean="0">
                <a:solidFill>
                  <a:srgbClr val="2B91AF"/>
                </a:solidFill>
                <a:latin typeface="Monaco" pitchFamily="2" charset="0"/>
              </a:rPr>
              <a:t>.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* </a:t>
            </a:r>
            <a:r>
              <a:rPr lang="ru-RU" sz="2800" dirty="0" smtClean="0"/>
              <a:t>можно </a:t>
            </a:r>
            <a:r>
              <a:rPr lang="ru-RU" sz="2800" b="1" dirty="0" smtClean="0"/>
              <a:t>по-прежнему получить любую страницу</a:t>
            </a:r>
            <a:endParaRPr lang="en-US" sz="2800" b="1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800" dirty="0" smtClean="0"/>
              <a:t>Декларация страниц была вынесена из </a:t>
            </a:r>
            <a:r>
              <a:rPr lang="en-US" sz="2800" b="1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 </a:t>
            </a:r>
            <a:r>
              <a:rPr lang="ru-RU" sz="2800" dirty="0" smtClean="0"/>
              <a:t>в отдельные файлы</a:t>
            </a:r>
          </a:p>
          <a:p>
            <a:r>
              <a:rPr lang="ru-RU" sz="2800" dirty="0" smtClean="0"/>
              <a:t>Мы лишились ограничений статических классов</a:t>
            </a:r>
          </a:p>
          <a:p>
            <a:r>
              <a:rPr lang="ru-RU" sz="2800" b="1" dirty="0" smtClean="0"/>
              <a:t>ТЕПЕРЬ НАС НЕ ОСТАНОВИТЬ!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72432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Статический</a:t>
            </a:r>
            <a:r>
              <a:rPr lang="en-US" dirty="0" smtClean="0"/>
              <a:t>/</a:t>
            </a:r>
            <a:r>
              <a:rPr lang="ru-RU" dirty="0" smtClean="0"/>
              <a:t>Динамический – разница в перспективах</a:t>
            </a:r>
            <a:endParaRPr lang="ru-RU" dirty="0"/>
          </a:p>
        </p:txBody>
      </p:sp>
      <p:pic>
        <p:nvPicPr>
          <p:cNvPr id="3074" name="Picture 2" descr="File:Terminator-2-judgement-d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3"/>
            <a:ext cx="4427984" cy="546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32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61"/>
          <a:stretch/>
        </p:blipFill>
        <p:spPr bwMode="auto">
          <a:xfrm>
            <a:off x="4427984" y="1473066"/>
            <a:ext cx="4716016" cy="5480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254" y="6249506"/>
            <a:ext cx="4396730" cy="7078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/>
                </a:solidFill>
              </a:rPr>
              <a:t>Статический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35252" y="6249506"/>
            <a:ext cx="4708748" cy="7078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/>
                </a:solidFill>
              </a:rPr>
              <a:t>Динамический</a:t>
            </a:r>
            <a:endParaRPr lang="ru-RU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21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Паттерны (рецепты) 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ru-RU" dirty="0" smtClean="0">
                <a:effectLst/>
              </a:rPr>
              <a:t>и </a:t>
            </a:r>
            <a:r>
              <a:rPr lang="ru-RU" dirty="0">
                <a:effectLst/>
              </a:rPr>
              <a:t>Интерфейсы (роли)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33</a:t>
            </a:fld>
            <a:endParaRPr lang="ru-RU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99393"/>
            <a:ext cx="9180512" cy="45353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020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Цепочка </a:t>
            </a:r>
            <a:r>
              <a:rPr lang="ru-RU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ответственности </a:t>
            </a:r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</a:br>
            <a:r>
              <a:rPr lang="en-US" dirty="0" smtClean="0">
                <a:effectLst/>
              </a:rPr>
              <a:t>/</a:t>
            </a:r>
            <a:r>
              <a:rPr lang="en-US" dirty="0">
                <a:effectLst/>
              </a:rPr>
              <a:t>Chain of responsibility</a:t>
            </a:r>
            <a:r>
              <a:rPr lang="en-US" dirty="0" smtClean="0">
                <a:effectLst/>
              </a:rPr>
              <a:t>/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34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3050" y="476672"/>
            <a:ext cx="909095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2"/>
              </a:rPr>
              <a:t>http://</a:t>
            </a:r>
            <a:r>
              <a:rPr lang="en-US" sz="1000" dirty="0" smtClean="0">
                <a:hlinkClick r:id="rId2"/>
              </a:rPr>
              <a:t>bash.im/quote/420885</a:t>
            </a:r>
            <a:endParaRPr lang="ru-RU" sz="1000" dirty="0" smtClean="0"/>
          </a:p>
          <a:p>
            <a:endParaRPr lang="ru-RU" sz="2800" dirty="0"/>
          </a:p>
          <a:p>
            <a:r>
              <a:rPr lang="ru-RU" sz="3200" dirty="0" err="1" smtClean="0"/>
              <a:t>xxx</a:t>
            </a:r>
            <a:r>
              <a:rPr lang="ru-RU" sz="3200" dirty="0"/>
              <a:t>: тема письма </a:t>
            </a:r>
            <a:r>
              <a:rPr lang="ru-RU" sz="3200" dirty="0" smtClean="0"/>
              <a:t> в </a:t>
            </a:r>
            <a:r>
              <a:rPr lang="ru-RU" sz="3200" dirty="0"/>
              <a:t>рабочей почте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>        </a:t>
            </a:r>
            <a:r>
              <a:rPr lang="ru-RU" sz="3200" b="1" dirty="0" smtClean="0"/>
              <a:t>" </a:t>
            </a:r>
            <a:r>
              <a:rPr lang="ru-RU" sz="3200" b="1" dirty="0"/>
              <a:t>RE: FW: FW: RE: RE: FW: RE: СРОЧНО!!!!!!"</a:t>
            </a:r>
          </a:p>
          <a:p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err="1" smtClean="0"/>
              <a:t>yyy</a:t>
            </a:r>
            <a:r>
              <a:rPr lang="ru-RU" sz="3200" dirty="0"/>
              <a:t>: Вот это проблема структурных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>       организаций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73091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of Responsibility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35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09353"/>
            <a:ext cx="2771800" cy="235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190" y="1558790"/>
            <a:ext cx="2304256" cy="1953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19" y="1694750"/>
            <a:ext cx="2273743" cy="1979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8" y="4293096"/>
            <a:ext cx="2420053" cy="205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946" y="4293096"/>
            <a:ext cx="2400334" cy="2221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Прямая со стрелкой 4"/>
          <p:cNvCxnSpPr>
            <a:stCxn id="1026" idx="1"/>
            <a:endCxn id="1027" idx="3"/>
          </p:cNvCxnSpPr>
          <p:nvPr/>
        </p:nvCxnSpPr>
        <p:spPr>
          <a:xfrm flipH="1" flipV="1">
            <a:off x="5548446" y="2535675"/>
            <a:ext cx="823754" cy="1487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38948" y="1889344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</a:t>
            </a:r>
            <a:endParaRPr lang="ru-RU" sz="3600" b="1" dirty="0">
              <a:solidFill>
                <a:srgbClr val="C00000"/>
              </a:solidFill>
            </a:endParaRPr>
          </a:p>
        </p:txBody>
      </p:sp>
      <p:cxnSp>
        <p:nvCxnSpPr>
          <p:cNvPr id="12" name="Прямая со стрелкой 11"/>
          <p:cNvCxnSpPr>
            <a:stCxn id="1027" idx="1"/>
          </p:cNvCxnSpPr>
          <p:nvPr/>
        </p:nvCxnSpPr>
        <p:spPr>
          <a:xfrm flipH="1">
            <a:off x="2483768" y="2535675"/>
            <a:ext cx="760422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91920" y="1733994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??</a:t>
            </a:r>
            <a:endParaRPr lang="ru-RU" sz="3600" b="1" dirty="0">
              <a:solidFill>
                <a:srgbClr val="C00000"/>
              </a:solidFill>
            </a:endParaRPr>
          </a:p>
        </p:txBody>
      </p:sp>
      <p:cxnSp>
        <p:nvCxnSpPr>
          <p:cNvPr id="16" name="Прямая со стрелкой 15"/>
          <p:cNvCxnSpPr>
            <a:stCxn id="1028" idx="2"/>
          </p:cNvCxnSpPr>
          <p:nvPr/>
        </p:nvCxnSpPr>
        <p:spPr>
          <a:xfrm>
            <a:off x="1450291" y="3674157"/>
            <a:ext cx="745445" cy="7629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43487" y="3646765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???</a:t>
            </a:r>
            <a:endParaRPr lang="ru-RU" sz="3600" b="1" dirty="0">
              <a:solidFill>
                <a:srgbClr val="C00000"/>
              </a:solidFill>
            </a:endParaRPr>
          </a:p>
        </p:txBody>
      </p:sp>
      <p:cxnSp>
        <p:nvCxnSpPr>
          <p:cNvPr id="21" name="Прямая со стрелкой 20"/>
          <p:cNvCxnSpPr>
            <a:stCxn id="1029" idx="3"/>
            <a:endCxn id="1030" idx="1"/>
          </p:cNvCxnSpPr>
          <p:nvPr/>
        </p:nvCxnSpPr>
        <p:spPr>
          <a:xfrm>
            <a:off x="3253861" y="5319073"/>
            <a:ext cx="1438085" cy="848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35896" y="4672742"/>
            <a:ext cx="121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????</a:t>
            </a:r>
            <a:endParaRPr lang="ru-RU" sz="3600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062" y="3913892"/>
            <a:ext cx="5032147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800" b="1" dirty="0" smtClean="0"/>
              <a:t>Цепочка ответственности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406134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Iinvok</a:t>
            </a:r>
            <a:r>
              <a:rPr lang="en-US" dirty="0" err="1" smtClean="0"/>
              <a:t>able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36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844824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Monaco" pitchFamily="2" charset="0"/>
              </a:rPr>
              <a:t>interface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3600" dirty="0" err="1">
                <a:solidFill>
                  <a:srgbClr val="2B91AF"/>
                </a:solidFill>
                <a:latin typeface="Monaco" pitchFamily="2" charset="0"/>
              </a:rPr>
              <a:t>IInvokable</a:t>
            </a:r>
            <a:endParaRPr lang="en-US" sz="3600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36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3600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Invoke();</a:t>
            </a:r>
          </a:p>
          <a:p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3600" dirty="0" err="1">
                <a:solidFill>
                  <a:srgbClr val="0000FF"/>
                </a:solidFill>
                <a:latin typeface="Monaco" pitchFamily="2" charset="0"/>
              </a:rPr>
              <a:t>bool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Exists();</a:t>
            </a:r>
          </a:p>
          <a:p>
            <a:r>
              <a:rPr lang="ru-RU" sz="3600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61299" y="4797152"/>
            <a:ext cx="4572000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/>
              <a:t>Invoke </a:t>
            </a:r>
            <a:r>
              <a:rPr lang="en-US" dirty="0"/>
              <a:t>– </a:t>
            </a:r>
            <a:r>
              <a:rPr lang="ru-RU" dirty="0"/>
              <a:t>вызвать </a:t>
            </a:r>
          </a:p>
          <a:p>
            <a:endParaRPr lang="en-US" dirty="0" smtClean="0"/>
          </a:p>
          <a:p>
            <a:r>
              <a:rPr lang="ru-RU" b="1" dirty="0" err="1" smtClean="0"/>
              <a:t>Invokable</a:t>
            </a:r>
            <a:r>
              <a:rPr lang="ru-RU" dirty="0" smtClean="0"/>
              <a:t> </a:t>
            </a:r>
            <a:r>
              <a:rPr lang="ru-RU" dirty="0"/>
              <a:t>– то, что можно вызвать </a:t>
            </a:r>
          </a:p>
          <a:p>
            <a:endParaRPr lang="en-US" dirty="0" smtClean="0"/>
          </a:p>
          <a:p>
            <a:r>
              <a:rPr lang="ru-RU" b="1" dirty="0" smtClean="0"/>
              <a:t>I</a:t>
            </a:r>
            <a:r>
              <a:rPr lang="ru-RU" dirty="0" smtClean="0"/>
              <a:t> </a:t>
            </a:r>
            <a:r>
              <a:rPr lang="ru-RU" b="1" dirty="0" err="1"/>
              <a:t>invokable</a:t>
            </a:r>
            <a:r>
              <a:rPr lang="ru-RU" dirty="0"/>
              <a:t> – Я </a:t>
            </a:r>
            <a:r>
              <a:rPr lang="ru-RU" dirty="0" smtClean="0"/>
              <a:t>вызываемый</a:t>
            </a:r>
            <a:r>
              <a:rPr lang="en-US" dirty="0" smtClean="0"/>
              <a:t>(-</a:t>
            </a:r>
            <a:r>
              <a:rPr lang="ru-RU" dirty="0" err="1" smtClean="0"/>
              <a:t>оя</a:t>
            </a:r>
            <a:r>
              <a:rPr lang="ru-RU" dirty="0" smtClean="0"/>
              <a:t>, -</a:t>
            </a:r>
            <a:r>
              <a:rPr lang="ru-RU" dirty="0" err="1" smtClean="0"/>
              <a:t>ое</a:t>
            </a:r>
            <a:r>
              <a:rPr lang="en-US" dirty="0" smtClean="0"/>
              <a:t>)</a:t>
            </a:r>
            <a:r>
              <a:rPr lang="ru-RU" dirty="0" smtClean="0"/>
              <a:t>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777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НужнаяPage.Invoke</a:t>
            </a:r>
            <a:r>
              <a:rPr lang="ru-RU" dirty="0"/>
              <a:t>():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37</a:t>
            </a:fld>
            <a:endParaRPr lang="ru-RU"/>
          </a:p>
        </p:txBody>
      </p:sp>
      <p:pic>
        <p:nvPicPr>
          <p:cNvPr id="8194" name="Picture 2" descr="http://media-cache-ec6.pinterest.com/upload/136867276145166539_uC7BIHfm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5" y="1558677"/>
            <a:ext cx="3240360" cy="50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79511" y="1772816"/>
            <a:ext cx="56886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 err="1"/>
              <a:t>НужнаяPage</a:t>
            </a:r>
            <a:r>
              <a:rPr lang="ru-RU" sz="2400" dirty="0" err="1"/>
              <a:t>.</a:t>
            </a:r>
            <a:r>
              <a:rPr lang="ru-RU" sz="2400" b="1" i="1" dirty="0" err="1"/>
              <a:t>Invoke</a:t>
            </a:r>
            <a:r>
              <a:rPr lang="ru-RU" sz="2400" b="1" i="1" dirty="0" smtClean="0"/>
              <a:t>()</a:t>
            </a:r>
            <a:r>
              <a:rPr lang="ru-RU" sz="2400" dirty="0" smtClean="0"/>
              <a:t>:</a:t>
            </a:r>
            <a:br>
              <a:rPr lang="ru-RU" sz="2400" dirty="0" smtClean="0"/>
            </a:br>
            <a:endParaRPr lang="ru-RU" sz="2400" dirty="0"/>
          </a:p>
          <a:p>
            <a:r>
              <a:rPr lang="ru-RU" sz="2400" dirty="0"/>
              <a:t>Если я уже </a:t>
            </a:r>
            <a:r>
              <a:rPr lang="ru-RU" sz="2400" b="1" i="1" dirty="0" err="1"/>
              <a:t>Exists</a:t>
            </a:r>
            <a:r>
              <a:rPr lang="ru-RU" sz="2400" b="1" i="1" dirty="0"/>
              <a:t>()</a:t>
            </a:r>
            <a:r>
              <a:rPr lang="ru-RU" sz="2400" dirty="0"/>
              <a:t> – то вот она я!</a:t>
            </a:r>
          </a:p>
          <a:p>
            <a:endParaRPr lang="ru-RU" sz="2400" dirty="0" smtClean="0"/>
          </a:p>
          <a:p>
            <a:r>
              <a:rPr lang="ru-RU" sz="2400" dirty="0" smtClean="0"/>
              <a:t>Если </a:t>
            </a:r>
            <a:r>
              <a:rPr lang="ru-RU" sz="2400" dirty="0"/>
              <a:t>я </a:t>
            </a:r>
            <a:r>
              <a:rPr lang="ru-RU" sz="2400" b="1" i="1" dirty="0"/>
              <a:t>не </a:t>
            </a:r>
            <a:r>
              <a:rPr lang="ru-RU" sz="2400" b="1" i="1" dirty="0" err="1"/>
              <a:t>Exists</a:t>
            </a:r>
            <a:r>
              <a:rPr lang="ru-RU" sz="2400" b="1" i="1" dirty="0"/>
              <a:t>()</a:t>
            </a:r>
            <a:r>
              <a:rPr lang="ru-RU" sz="2400" dirty="0"/>
              <a:t>, то я </a:t>
            </a:r>
            <a:r>
              <a:rPr lang="ru-RU" sz="2400" dirty="0" smtClean="0"/>
              <a:t>сделаю</a:t>
            </a:r>
            <a:r>
              <a:rPr lang="en-US" sz="2400" dirty="0" smtClean="0"/>
              <a:t>:</a:t>
            </a:r>
            <a:endParaRPr lang="ru-RU" sz="2400" dirty="0" smtClean="0"/>
          </a:p>
          <a:p>
            <a:r>
              <a:rPr lang="ru-RU" sz="2400" dirty="0"/>
              <a:t> </a:t>
            </a:r>
            <a:r>
              <a:rPr lang="ru-RU" sz="2400" dirty="0" smtClean="0"/>
              <a:t>    </a:t>
            </a:r>
            <a:r>
              <a:rPr lang="ru-RU" sz="2400" b="1" i="1" dirty="0" err="1" smtClean="0">
                <a:solidFill>
                  <a:schemeClr val="accent4">
                    <a:lumMod val="75000"/>
                  </a:schemeClr>
                </a:solidFill>
              </a:rPr>
              <a:t>ПредыдущаяPage.Invoke</a:t>
            </a:r>
            <a:r>
              <a:rPr lang="ru-RU" sz="2400" b="1" i="1" dirty="0" smtClean="0">
                <a:solidFill>
                  <a:schemeClr val="accent4">
                    <a:lumMod val="75000"/>
                  </a:schemeClr>
                </a:solidFill>
              </a:rPr>
              <a:t>()</a:t>
            </a:r>
          </a:p>
          <a:p>
            <a:r>
              <a:rPr lang="en-US" sz="2400" dirty="0" smtClean="0"/>
              <a:t>     </a:t>
            </a:r>
            <a:r>
              <a:rPr lang="ru-RU" sz="2400" dirty="0" smtClean="0"/>
              <a:t>Потом </a:t>
            </a:r>
            <a:r>
              <a:rPr lang="ru-RU" sz="2400" b="1" dirty="0" smtClean="0">
                <a:solidFill>
                  <a:schemeClr val="accent4">
                    <a:lumMod val="75000"/>
                  </a:schemeClr>
                </a:solidFill>
              </a:rPr>
              <a:t>что-то нажму</a:t>
            </a:r>
            <a:r>
              <a:rPr lang="ru-RU" sz="2400" dirty="0" smtClean="0"/>
              <a:t> –</a:t>
            </a:r>
            <a:r>
              <a:rPr lang="en-US" sz="2400" dirty="0" smtClean="0"/>
              <a:t> </a:t>
            </a:r>
            <a:r>
              <a:rPr lang="ru-RU" sz="2400" dirty="0" smtClean="0"/>
              <a:t>вот она я!</a:t>
            </a:r>
            <a:endParaRPr lang="ru-RU" sz="2400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680012" y="5085184"/>
            <a:ext cx="1800200" cy="115212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DonationPaymentsForm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763688" y="5085184"/>
            <a:ext cx="1476163" cy="115212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DonatePage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Двойная стрелка влево/вправо 6"/>
          <p:cNvSpPr/>
          <p:nvPr/>
        </p:nvSpPr>
        <p:spPr>
          <a:xfrm>
            <a:off x="3131840" y="5373216"/>
            <a:ext cx="1654756" cy="66520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Invoke()</a:t>
            </a:r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Двойная стрелка влево/вправо 10"/>
          <p:cNvSpPr/>
          <p:nvPr/>
        </p:nvSpPr>
        <p:spPr>
          <a:xfrm>
            <a:off x="191087" y="5373216"/>
            <a:ext cx="1654756" cy="66520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Invoke()</a:t>
            </a:r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2951820" y="4941168"/>
            <a:ext cx="291632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-108520" y="6381328"/>
            <a:ext cx="291632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2" descr="http://t1.gstatic.com/images?q=tbn:ANd9GcQGKhkYzURILmIW3QAytAIrMv9_qWjnQRbqEaRnHyL2PFGN8sAvJ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515" y="1574208"/>
            <a:ext cx="509251" cy="5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78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дает нам </a:t>
            </a:r>
            <a:r>
              <a:rPr lang="en-US" dirty="0" err="1" smtClean="0"/>
              <a:t>Iinvokable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38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Любую страницу можно вызвать с параметрами </a:t>
            </a:r>
            <a:r>
              <a:rPr lang="ru-RU" sz="2800" b="1" i="1" dirty="0" smtClean="0"/>
              <a:t>по умолчанию</a:t>
            </a:r>
            <a:br>
              <a:rPr lang="ru-RU" sz="2800" b="1" i="1" dirty="0" smtClean="0"/>
            </a:br>
            <a:r>
              <a:rPr lang="ru-RU" sz="2800" b="1" i="1" dirty="0" smtClean="0"/>
              <a:t/>
            </a:r>
            <a:br>
              <a:rPr lang="ru-RU" sz="2800" b="1" i="1" dirty="0" smtClean="0"/>
            </a:br>
            <a:r>
              <a:rPr lang="ru-RU" sz="2800" b="1" i="1" dirty="0" smtClean="0"/>
              <a:t/>
            </a:r>
            <a:br>
              <a:rPr lang="ru-RU" sz="2800" b="1" i="1" dirty="0" smtClean="0"/>
            </a:br>
            <a:r>
              <a:rPr lang="en-US" sz="2000" dirty="0" err="1">
                <a:solidFill>
                  <a:srgbClr val="0000FF"/>
                </a:solidFill>
                <a:latin typeface="Monaco" pitchFamily="2" charset="0"/>
              </a:rPr>
              <a:t>var</a:t>
            </a:r>
            <a:r>
              <a:rPr lang="en-US" sz="2000" dirty="0">
                <a:solidFill>
                  <a:prstClr val="black"/>
                </a:solidFill>
                <a:latin typeface="Monaco" pitchFamily="2" charset="0"/>
              </a:rPr>
              <a:t> page = </a:t>
            </a:r>
            <a:r>
              <a:rPr lang="en-US" sz="2000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.        </a:t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           </a:t>
            </a:r>
            <a:r>
              <a:rPr lang="en-US" sz="2000" dirty="0" err="1" smtClean="0">
                <a:solidFill>
                  <a:prstClr val="black"/>
                </a:solidFill>
                <a:latin typeface="Monaco" pitchFamily="2" charset="0"/>
              </a:rPr>
              <a:t>PaymentResultErrorInvalidCreditCard</a:t>
            </a: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;</a:t>
            </a:r>
            <a:r>
              <a:rPr lang="ru-RU" sz="2000" dirty="0" smtClean="0">
                <a:solidFill>
                  <a:prstClr val="black"/>
                </a:solidFill>
                <a:latin typeface="DejaVu Sans Mono"/>
              </a:rPr>
              <a:t/>
            </a:r>
            <a:br>
              <a:rPr lang="ru-RU" sz="2000" dirty="0" smtClean="0">
                <a:solidFill>
                  <a:prstClr val="black"/>
                </a:solidFill>
                <a:latin typeface="DejaVu Sans Mono"/>
              </a:rPr>
            </a:br>
            <a:r>
              <a:rPr lang="en-US" sz="2000" dirty="0" smtClean="0">
                <a:solidFill>
                  <a:prstClr val="black"/>
                </a:solidFill>
                <a:latin typeface="DejaVu Sans Mono"/>
              </a:rPr>
              <a:t/>
            </a:r>
            <a:br>
              <a:rPr lang="en-US" sz="2000" dirty="0" smtClean="0">
                <a:solidFill>
                  <a:prstClr val="black"/>
                </a:solidFill>
                <a:latin typeface="DejaVu Sans Mono"/>
              </a:rPr>
            </a:br>
            <a:r>
              <a:rPr lang="en-US" sz="2000" dirty="0" err="1" smtClean="0">
                <a:solidFill>
                  <a:prstClr val="black"/>
                </a:solidFill>
                <a:latin typeface="Monaco" pitchFamily="2" charset="0"/>
              </a:rPr>
              <a:t>page.Invoke</a:t>
            </a: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();</a:t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sz="2000" dirty="0">
              <a:solidFill>
                <a:prstClr val="black"/>
              </a:solidFill>
              <a:latin typeface="Monaco" pitchFamily="2" charset="0"/>
            </a:endParaRPr>
          </a:p>
          <a:p>
            <a:pPr marL="0" indent="0">
              <a:buNone/>
            </a:pPr>
            <a:endParaRPr lang="ru-RU" sz="2800" dirty="0"/>
          </a:p>
          <a:p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426033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дает нам </a:t>
            </a:r>
            <a:r>
              <a:rPr lang="en-US" dirty="0" err="1" smtClean="0"/>
              <a:t>Iinvokable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39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7"/>
            <a:ext cx="8229600" cy="46805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/>
              <a:t>Передать страницу как параметр  метода</a:t>
            </a:r>
            <a:r>
              <a:rPr lang="ru-RU" sz="2400" b="1" i="1" dirty="0" smtClean="0"/>
              <a:t/>
            </a:r>
            <a:br>
              <a:rPr lang="ru-RU" sz="2400" b="1" i="1" dirty="0" smtClean="0"/>
            </a:br>
            <a:r>
              <a:rPr lang="ru-RU" sz="2000" b="1" i="1" dirty="0" smtClean="0"/>
              <a:t/>
            </a:r>
            <a:br>
              <a:rPr lang="ru-RU" sz="2000" b="1" i="1" dirty="0" smtClean="0"/>
            </a:br>
            <a:r>
              <a:rPr lang="ru-RU" sz="2000" b="1" i="1" dirty="0" smtClean="0"/>
              <a:t/>
            </a:r>
            <a:br>
              <a:rPr lang="ru-RU" sz="2000" b="1" i="1" dirty="0" smtClean="0"/>
            </a:b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/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sz="2000" dirty="0" smtClean="0">
              <a:solidFill>
                <a:prstClr val="black"/>
              </a:solidFill>
              <a:latin typeface="Monaco" pitchFamily="2" charset="0"/>
            </a:endParaRP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264381" y="2420888"/>
            <a:ext cx="90364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TestThatPageExists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IInvokable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page)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page.Invoke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srgbClr val="2B91AF"/>
                </a:solidFill>
                <a:latin typeface="Monaco" pitchFamily="2" charset="0"/>
              </a:rPr>
              <a:t>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Assert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.IsTrue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page.Exists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());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TestMethod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]</a:t>
            </a:r>
          </a:p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Test_PaymentResultErrorInvalidCreditCard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{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  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 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TestThatPageExists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.PaymentResultErrnvalidCreditCard</a:t>
            </a:r>
            <a:endParaRPr lang="en-US" dirty="0" smtClean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);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572000" y="2780928"/>
            <a:ext cx="208823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3707904" y="5805264"/>
            <a:ext cx="48245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/>
          <p:nvPr/>
        </p:nvCxnSpPr>
        <p:spPr>
          <a:xfrm rot="16200000" flipV="1">
            <a:off x="6200317" y="3257116"/>
            <a:ext cx="2994146" cy="1670101"/>
          </a:xfrm>
          <a:prstGeom prst="bentConnector3">
            <a:avLst>
              <a:gd name="adj1" fmla="val 10014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107504" y="4005064"/>
            <a:ext cx="9036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1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675456"/>
            <a:ext cx="9180512" cy="51668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Вам действительно нужен </a:t>
            </a:r>
            <a:r>
              <a:rPr lang="en-US" dirty="0" smtClean="0">
                <a:effectLst/>
              </a:rPr>
              <a:t>Page Object?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дает нам </a:t>
            </a:r>
            <a:r>
              <a:rPr lang="en-US" dirty="0" err="1" smtClean="0"/>
              <a:t>Iinvokable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40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194421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/>
              <a:t>Если нужная </a:t>
            </a:r>
            <a:r>
              <a:rPr lang="ru-RU" sz="2400" b="1" dirty="0" smtClean="0"/>
              <a:t>страница</a:t>
            </a:r>
            <a:r>
              <a:rPr lang="ru-RU" sz="2400" dirty="0" smtClean="0"/>
              <a:t> </a:t>
            </a:r>
            <a:r>
              <a:rPr lang="ru-RU" sz="2400" b="1" dirty="0" smtClean="0"/>
              <a:t>уже открыта</a:t>
            </a:r>
            <a:r>
              <a:rPr lang="ru-RU" sz="2400" dirty="0" smtClean="0"/>
              <a:t> (после предыдущего теста ) – она </a:t>
            </a:r>
            <a:r>
              <a:rPr lang="ru-RU" sz="2400" b="1" dirty="0" smtClean="0"/>
              <a:t>будет использована повторно</a:t>
            </a:r>
            <a:r>
              <a:rPr lang="ru-RU" sz="2000" b="1" i="1" dirty="0" smtClean="0"/>
              <a:t/>
            </a:r>
            <a:br>
              <a:rPr lang="ru-RU" sz="2000" b="1" i="1" dirty="0" smtClean="0"/>
            </a:br>
            <a:r>
              <a:rPr lang="ru-RU" sz="2000" b="1" i="1" dirty="0" smtClean="0"/>
              <a:t/>
            </a:r>
            <a:br>
              <a:rPr lang="ru-RU" sz="2000" b="1" i="1" dirty="0" smtClean="0"/>
            </a:b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/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sz="2000" dirty="0" smtClean="0">
              <a:solidFill>
                <a:prstClr val="black"/>
              </a:solidFill>
              <a:latin typeface="Monaco" pitchFamily="2" charset="0"/>
            </a:endParaRP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27584" y="3356992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void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Invoke()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if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(Exists() ==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false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    </a:t>
            </a:r>
            <a:r>
              <a:rPr lang="en-US" dirty="0" err="1">
                <a:solidFill>
                  <a:srgbClr val="0000FF"/>
                </a:solidFill>
                <a:latin typeface="DejaVu Sans Mono"/>
              </a:rPr>
              <a:t>var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mainPage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= </a:t>
            </a:r>
            <a:r>
              <a:rPr lang="en-US" dirty="0" err="1">
                <a:solidFill>
                  <a:srgbClr val="2B91AF"/>
                </a:solidFill>
                <a:latin typeface="DejaVu Sans Mono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.MainPage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;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    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mainPage.Invoke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();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    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mainPage.GoToDonatePage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();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835696" y="3861048"/>
            <a:ext cx="2736304" cy="43204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72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 Have Expected Controls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41</a:t>
            </a:fld>
            <a:endParaRPr lang="ru-RU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1"/>
          <a:stretch/>
        </p:blipFill>
        <p:spPr bwMode="auto">
          <a:xfrm>
            <a:off x="0" y="0"/>
            <a:ext cx="9144000" cy="443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409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>
                <a:effectLst/>
              </a:rPr>
              <a:t>Сышишь</a:t>
            </a:r>
            <a:r>
              <a:rPr lang="ru-RU" dirty="0">
                <a:effectLst/>
              </a:rPr>
              <a:t>, </a:t>
            </a:r>
            <a:r>
              <a:rPr lang="ru-RU" dirty="0" smtClean="0">
                <a:effectLst/>
              </a:rPr>
              <a:t>а есть </a:t>
            </a:r>
            <a:r>
              <a:rPr lang="ru-RU" dirty="0" err="1">
                <a:effectLst/>
              </a:rPr>
              <a:t>какиета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кантролы</a:t>
            </a:r>
            <a:r>
              <a:rPr lang="ru-RU" dirty="0" smtClean="0">
                <a:effectLst/>
              </a:rPr>
              <a:t>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42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44860" y="1983204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sz="20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DejaVu Sans Mono"/>
              </a:rPr>
              <a:t>interface</a:t>
            </a:r>
            <a:r>
              <a:rPr lang="en-US" sz="20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DejaVu Sans Mono"/>
              </a:rPr>
              <a:t>IHaveExpectedControls</a:t>
            </a:r>
            <a:r>
              <a:rPr lang="en-US" sz="2000" dirty="0">
                <a:solidFill>
                  <a:prstClr val="black"/>
                </a:solidFill>
                <a:latin typeface="DejaVu Sans Mono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DejaVu Sans Mono"/>
              </a:rPr>
              <a:t>IInvokable</a:t>
            </a:r>
            <a:endParaRPr lang="en-US" sz="2000" dirty="0">
              <a:solidFill>
                <a:srgbClr val="2B91AF"/>
              </a:solidFill>
              <a:latin typeface="DejaVu Sans Mono"/>
            </a:endParaRPr>
          </a:p>
          <a:p>
            <a:r>
              <a:rPr lang="ru-RU" sz="20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2000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sz="2000" dirty="0">
                <a:solidFill>
                  <a:srgbClr val="2B91AF"/>
                </a:solidFill>
                <a:latin typeface="DejaVu Sans Mono"/>
              </a:rPr>
              <a:t>List</a:t>
            </a:r>
            <a:r>
              <a:rPr lang="en-US" sz="2000" dirty="0">
                <a:solidFill>
                  <a:prstClr val="black"/>
                </a:solidFill>
                <a:latin typeface="DejaVu Sans Mono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latin typeface="DejaVu Sans Mono"/>
              </a:rPr>
              <a:t>IWebElement</a:t>
            </a:r>
            <a:r>
              <a:rPr lang="en-US" sz="2000" dirty="0">
                <a:solidFill>
                  <a:prstClr val="black"/>
                </a:solidFill>
                <a:latin typeface="DejaVu Sans Mono"/>
              </a:rPr>
              <a:t>&gt; </a:t>
            </a:r>
            <a:r>
              <a:rPr lang="en-US" sz="2000" dirty="0" err="1">
                <a:solidFill>
                  <a:prstClr val="black"/>
                </a:solidFill>
                <a:latin typeface="DejaVu Sans Mono"/>
              </a:rPr>
              <a:t>GetExpectedControls</a:t>
            </a:r>
            <a:r>
              <a:rPr lang="en-US" sz="2000" dirty="0">
                <a:solidFill>
                  <a:prstClr val="black"/>
                </a:solidFill>
                <a:latin typeface="DejaVu Sans Mono"/>
              </a:rPr>
              <a:t>();</a:t>
            </a:r>
          </a:p>
          <a:p>
            <a:r>
              <a:rPr lang="ru-RU" sz="2000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  <p:pic>
        <p:nvPicPr>
          <p:cNvPr id="2050" name="Picture 2" descr="http://content.foto.mail.ru/bk/nat44/_blogs/i-2538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64" y="4005064"/>
            <a:ext cx="1606748" cy="207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1946052" y="4072179"/>
            <a:ext cx="70061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  <a:latin typeface="DejaVu Sans Mono"/>
              </a:rPr>
              <a:t>.Invoke()</a:t>
            </a:r>
          </a:p>
          <a:p>
            <a:r>
              <a:rPr lang="en-US" sz="4000" dirty="0" smtClean="0">
                <a:solidFill>
                  <a:prstClr val="black"/>
                </a:solidFill>
                <a:latin typeface="DejaVu Sans Mono"/>
              </a:rPr>
              <a:t>.Exists()</a:t>
            </a:r>
          </a:p>
          <a:p>
            <a:r>
              <a:rPr lang="en-US" sz="4000" dirty="0" smtClean="0">
                <a:solidFill>
                  <a:prstClr val="black"/>
                </a:solidFill>
                <a:latin typeface="DejaVu Sans Mono"/>
              </a:rPr>
              <a:t>.</a:t>
            </a:r>
            <a:r>
              <a:rPr lang="en-US" sz="4000" b="1" dirty="0" err="1" smtClean="0">
                <a:solidFill>
                  <a:schemeClr val="accent6">
                    <a:lumMod val="75000"/>
                  </a:schemeClr>
                </a:solidFill>
                <a:latin typeface="DejaVu Sans Mono"/>
              </a:rPr>
              <a:t>GetExpectedControls</a:t>
            </a: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DejaVu Sans Mono"/>
              </a:rPr>
              <a:t>()</a:t>
            </a:r>
            <a:endParaRPr lang="ru-RU" sz="4000" b="1" dirty="0">
              <a:solidFill>
                <a:schemeClr val="accent6">
                  <a:lumMod val="75000"/>
                </a:schemeClr>
              </a:solidFill>
              <a:latin typeface="DejaVu Sans Mono"/>
            </a:endParaRPr>
          </a:p>
        </p:txBody>
      </p:sp>
      <p:pic>
        <p:nvPicPr>
          <p:cNvPr id="8" name="Picture 2" descr="http://t1.gstatic.com/images?q=tbn:ANd9GcQGKhkYzURILmIW3QAytAIrMv9_qWjnQRbqEaRnHyL2PFGN8sAvJ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749" y="1728578"/>
            <a:ext cx="509251" cy="5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59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 Expected Controls (</a:t>
            </a:r>
            <a:r>
              <a:rPr lang="en-US" dirty="0" err="1" smtClean="0"/>
              <a:t>PageObject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43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1695646"/>
            <a:ext cx="9036496" cy="4832092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class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b="1" dirty="0" err="1">
                <a:solidFill>
                  <a:srgbClr val="2B91AF"/>
                </a:solidFill>
                <a:latin typeface="DejaVu Sans Mono"/>
              </a:rPr>
              <a:t>DonatePage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: </a:t>
            </a:r>
            <a:r>
              <a:rPr lang="en-US" sz="1400" dirty="0" err="1">
                <a:solidFill>
                  <a:srgbClr val="2B91AF"/>
                </a:solidFill>
                <a:latin typeface="DejaVu Sans Mono"/>
              </a:rPr>
              <a:t>AbstractPageBase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, </a:t>
            </a:r>
            <a:r>
              <a:rPr lang="en-US" sz="1400" b="1" dirty="0" err="1">
                <a:solidFill>
                  <a:srgbClr val="2B91AF"/>
                </a:solidFill>
                <a:latin typeface="DejaVu Sans Mono"/>
              </a:rPr>
              <a:t>IHaveExpectedControls</a:t>
            </a:r>
            <a:endParaRPr lang="en-US" sz="1400" b="1" dirty="0">
              <a:solidFill>
                <a:srgbClr val="2B91AF"/>
              </a:solidFill>
              <a:latin typeface="DejaVu Sans Mono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[</a:t>
            </a: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  <a:latin typeface="DejaVu Sans Mono"/>
              </a:rPr>
              <a:t>FindsBy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(Using=@"input[name='amount'][value='50']",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             How =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How.CssSelector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)]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b="1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b="1" dirty="0" err="1">
                <a:solidFill>
                  <a:srgbClr val="2B91AF"/>
                </a:solidFill>
                <a:latin typeface="DejaVu Sans Mono"/>
              </a:rPr>
              <a:t>IWebElement</a:t>
            </a:r>
            <a:r>
              <a:rPr lang="en-US" b="1" dirty="0">
                <a:solidFill>
                  <a:prstClr val="black"/>
                </a:solidFill>
                <a:latin typeface="DejaVu Sans Mono"/>
              </a:rPr>
              <a:t> rbtnDonate50;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[</a:t>
            </a: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  <a:latin typeface="DejaVu Sans Mono"/>
              </a:rPr>
              <a:t>FindsBy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(Using=@"input[value='Donate by credit/debit card']",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             How =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How.CssSelector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)]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b="1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b="1" dirty="0" err="1">
                <a:solidFill>
                  <a:srgbClr val="2B91AF"/>
                </a:solidFill>
                <a:latin typeface="DejaVu Sans Mono"/>
              </a:rPr>
              <a:t>IWebElement</a:t>
            </a:r>
            <a:r>
              <a:rPr lang="en-US" b="1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DejaVu Sans Mono"/>
              </a:rPr>
              <a:t>btnMakeDonation</a:t>
            </a:r>
            <a:r>
              <a:rPr lang="en-US" b="1" dirty="0">
                <a:solidFill>
                  <a:prstClr val="black"/>
                </a:solidFill>
                <a:latin typeface="DejaVu Sans Mono"/>
              </a:rPr>
              <a:t>;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2B91AF"/>
                </a:solidFill>
                <a:latin typeface="DejaVu Sans Mono"/>
              </a:rPr>
              <a:t>List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DejaVu Sans Mono"/>
              </a:rPr>
              <a:t>IWebElement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&gt;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DejaVu Sans Mono"/>
              </a:rPr>
              <a:t>GetExpectedControls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DejaVu Sans Mono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new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2B91AF"/>
                </a:solidFill>
                <a:latin typeface="DejaVu Sans Mono"/>
              </a:rPr>
              <a:t>List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DejaVu Sans Mono"/>
              </a:rPr>
              <a:t>IWebElement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&gt;()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{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        </a:t>
            </a:r>
            <a:r>
              <a:rPr lang="en-US" b="1" dirty="0">
                <a:solidFill>
                  <a:prstClr val="black"/>
                </a:solidFill>
                <a:latin typeface="DejaVu Sans Mono"/>
              </a:rPr>
              <a:t>rbtnDonate50,</a:t>
            </a:r>
          </a:p>
          <a:p>
            <a:r>
              <a:rPr lang="en-US" b="1" dirty="0">
                <a:solidFill>
                  <a:prstClr val="black"/>
                </a:solidFill>
                <a:latin typeface="DejaVu Sans Mono"/>
              </a:rPr>
              <a:t>            </a:t>
            </a:r>
            <a:r>
              <a:rPr lang="en-US" b="1" dirty="0" err="1">
                <a:solidFill>
                  <a:prstClr val="black"/>
                </a:solidFill>
                <a:latin typeface="DejaVu Sans Mono"/>
              </a:rPr>
              <a:t>btnMakeDonation</a:t>
            </a:r>
            <a:endParaRPr lang="en-US" b="1" dirty="0">
              <a:solidFill>
                <a:prstClr val="black"/>
              </a:solidFill>
              <a:latin typeface="DejaVu Sans Mono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};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414597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Позволяет писать универсальные тесты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44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83889" y="1844824"/>
            <a:ext cx="871296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virtual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DejaVu Sans Mono"/>
              </a:rPr>
              <a:t>IHaveExpectedControls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DejaVu Sans Mono"/>
              </a:rPr>
              <a:t>CurrentPage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endParaRPr lang="ru-RU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DejaVu Sans Mono"/>
              </a:rPr>
              <a:t>{ </a:t>
            </a:r>
            <a:endParaRPr lang="ru-RU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	</a:t>
            </a:r>
            <a:r>
              <a:rPr lang="en-US" dirty="0" smtClean="0">
                <a:solidFill>
                  <a:srgbClr val="0000FF"/>
                </a:solidFill>
                <a:latin typeface="DejaVu Sans Mono"/>
              </a:rPr>
              <a:t>get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{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null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; } </a:t>
            </a:r>
            <a:endParaRPr lang="ru-RU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en-US" dirty="0">
              <a:solidFill>
                <a:prstClr val="black"/>
              </a:solidFill>
              <a:latin typeface="DejaVu Sans Mono"/>
            </a:endParaRP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DejaVu Sans Mono"/>
              </a:rPr>
              <a:t>TestMethod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]</a:t>
            </a:r>
          </a:p>
          <a:p>
            <a:r>
              <a:rPr lang="en-US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void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TestExpectedControls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b="1" dirty="0" err="1">
                <a:solidFill>
                  <a:prstClr val="black"/>
                </a:solidFill>
                <a:latin typeface="DejaVu Sans Mono"/>
              </a:rPr>
              <a:t>CurrentPage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.Invoke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();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DejaVu Sans Mono"/>
              </a:rPr>
              <a:t>var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expectedControls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CurrentPage.GetExpectedControls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();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dirty="0" err="1">
                <a:solidFill>
                  <a:srgbClr val="0000FF"/>
                </a:solidFill>
                <a:latin typeface="DejaVu Sans Mono"/>
              </a:rPr>
              <a:t>foreach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DejaVu Sans Mono"/>
              </a:rPr>
              <a:t>var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expectedControl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in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expectedControls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ru-RU" dirty="0" smtClean="0">
                <a:solidFill>
                  <a:srgbClr val="2B91AF"/>
                </a:solidFill>
                <a:latin typeface="DejaVu Sans Mono"/>
              </a:rPr>
              <a:t>		</a:t>
            </a:r>
            <a:r>
              <a:rPr lang="en-US" dirty="0" err="1" smtClean="0">
                <a:solidFill>
                  <a:srgbClr val="2B91AF"/>
                </a:solidFill>
                <a:latin typeface="DejaVu Sans Mono"/>
              </a:rPr>
              <a:t>Assert</a:t>
            </a:r>
            <a:r>
              <a:rPr lang="en-US" dirty="0" err="1" smtClean="0">
                <a:solidFill>
                  <a:prstClr val="black"/>
                </a:solidFill>
                <a:latin typeface="DejaVu Sans Mono"/>
              </a:rPr>
              <a:t>.IsTrue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dirty="0" err="1" smtClean="0">
                <a:solidFill>
                  <a:prstClr val="black"/>
                </a:solidFill>
                <a:latin typeface="DejaVu Sans Mono"/>
              </a:rPr>
              <a:t>expectedControl.Displayed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);</a:t>
            </a:r>
            <a:endParaRPr lang="en-US" dirty="0">
              <a:solidFill>
                <a:prstClr val="black"/>
              </a:solidFill>
              <a:latin typeface="DejaVu Sans Mono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401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Авто-тесты для авто-тестов?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45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77662"/>
            <a:ext cx="2808312" cy="1419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Скругленный прямоугольник 4"/>
          <p:cNvSpPr/>
          <p:nvPr/>
        </p:nvSpPr>
        <p:spPr>
          <a:xfrm>
            <a:off x="4211960" y="2544398"/>
            <a:ext cx="4076503" cy="124464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4355976" y="2588711"/>
            <a:ext cx="3932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Легкие тесты</a:t>
            </a:r>
            <a:r>
              <a:rPr lang="ru-RU" dirty="0" smtClean="0"/>
              <a:t>, которые:</a:t>
            </a:r>
          </a:p>
          <a:p>
            <a:pPr marL="342900" indent="-342900">
              <a:buAutoNum type="arabicPeriod"/>
            </a:pPr>
            <a:r>
              <a:rPr lang="ru-RU" dirty="0" smtClean="0"/>
              <a:t>Открывают каждую страницу</a:t>
            </a:r>
          </a:p>
          <a:p>
            <a:pPr marL="342900" indent="-342900">
              <a:buAutoNum type="arabicPeriod"/>
            </a:pPr>
            <a:r>
              <a:rPr lang="ru-RU" dirty="0" smtClean="0"/>
              <a:t>Проверяет каждый важный </a:t>
            </a:r>
            <a:br>
              <a:rPr lang="ru-RU" dirty="0" smtClean="0"/>
            </a:br>
            <a:r>
              <a:rPr lang="ru-RU" dirty="0" smtClean="0"/>
              <a:t>элемент страницы</a:t>
            </a:r>
            <a:endParaRPr lang="ru-RU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4" y="4149080"/>
            <a:ext cx="2287917" cy="20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Скругленный прямоугольник 10"/>
          <p:cNvSpPr/>
          <p:nvPr/>
        </p:nvSpPr>
        <p:spPr>
          <a:xfrm>
            <a:off x="2346752" y="5402244"/>
            <a:ext cx="2829079" cy="43204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2411760" y="5445224"/>
            <a:ext cx="280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Основной тест-набор</a:t>
            </a:r>
            <a:endParaRPr lang="ru-RU" b="1" dirty="0"/>
          </a:p>
        </p:txBody>
      </p:sp>
      <p:cxnSp>
        <p:nvCxnSpPr>
          <p:cNvPr id="13" name="Соединительная линия уступом 12"/>
          <p:cNvCxnSpPr>
            <a:stCxn id="5" idx="2"/>
            <a:endCxn id="12" idx="3"/>
          </p:cNvCxnSpPr>
          <p:nvPr/>
        </p:nvCxnSpPr>
        <p:spPr>
          <a:xfrm rot="5400000">
            <a:off x="4810945" y="4190623"/>
            <a:ext cx="1840850" cy="1037684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04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gizmonews.ru/wp-content/uploads/2011/02/LEGO-Spongebob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416" y="1562734"/>
            <a:ext cx="2262583" cy="294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 </a:t>
            </a:r>
            <a:r>
              <a:rPr lang="ru-RU" dirty="0"/>
              <a:t>да </a:t>
            </a:r>
            <a:r>
              <a:rPr lang="ru-RU" dirty="0" err="1"/>
              <a:t>да</a:t>
            </a:r>
            <a:r>
              <a:rPr lang="ru-RU" dirty="0"/>
              <a:t> </a:t>
            </a:r>
            <a:r>
              <a:rPr lang="ru-RU" dirty="0" smtClean="0"/>
              <a:t>дам!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46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 rot="20772141">
            <a:off x="239619" y="2091257"/>
            <a:ext cx="5149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/>
              <a:t>1. </a:t>
            </a:r>
            <a:r>
              <a:rPr lang="en-US" sz="2800" b="1" dirty="0" err="1" smtClean="0"/>
              <a:t>PageObject</a:t>
            </a:r>
            <a:r>
              <a:rPr lang="en-US" sz="2800" b="1" dirty="0" smtClean="0"/>
              <a:t> – </a:t>
            </a:r>
            <a:r>
              <a:rPr lang="ru-RU" sz="2800" b="1" dirty="0" smtClean="0"/>
              <a:t>это просто</a:t>
            </a:r>
            <a:endParaRPr lang="ru-RU" sz="2800" b="1" dirty="0"/>
          </a:p>
        </p:txBody>
      </p:sp>
      <p:sp>
        <p:nvSpPr>
          <p:cNvPr id="5" name="TextBox 4"/>
          <p:cNvSpPr txBox="1"/>
          <p:nvPr/>
        </p:nvSpPr>
        <p:spPr>
          <a:xfrm rot="20568434">
            <a:off x="1226143" y="3264531"/>
            <a:ext cx="4960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/>
              <a:t>2. </a:t>
            </a:r>
            <a:r>
              <a:rPr lang="en-US" sz="2800" b="1" dirty="0" err="1" smtClean="0"/>
              <a:t>PageObject</a:t>
            </a:r>
            <a:r>
              <a:rPr lang="en-US" sz="2800" b="1" dirty="0" smtClean="0"/>
              <a:t> – </a:t>
            </a:r>
            <a:r>
              <a:rPr lang="ru-RU" sz="2800" b="1" dirty="0" smtClean="0"/>
              <a:t>это СИЛА!</a:t>
            </a:r>
            <a:endParaRPr lang="ru-RU" sz="2800" b="1" dirty="0"/>
          </a:p>
        </p:txBody>
      </p:sp>
      <p:sp>
        <p:nvSpPr>
          <p:cNvPr id="6" name="TextBox 5"/>
          <p:cNvSpPr txBox="1"/>
          <p:nvPr/>
        </p:nvSpPr>
        <p:spPr>
          <a:xfrm rot="21167897">
            <a:off x="377413" y="4726362"/>
            <a:ext cx="7425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/>
              <a:t>3. Пейдж-обжи больше – пиши меньше!</a:t>
            </a:r>
            <a:endParaRPr lang="ru-RU" sz="2800" b="1" dirty="0"/>
          </a:p>
        </p:txBody>
      </p:sp>
      <p:sp>
        <p:nvSpPr>
          <p:cNvPr id="7" name="TextBox 6"/>
          <p:cNvSpPr txBox="1"/>
          <p:nvPr/>
        </p:nvSpPr>
        <p:spPr>
          <a:xfrm rot="21167897">
            <a:off x="2179929" y="5403928"/>
            <a:ext cx="66960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/>
              <a:t>4. В Пейдж-</a:t>
            </a:r>
            <a:r>
              <a:rPr lang="ru-RU" sz="2800" b="1" dirty="0" err="1" smtClean="0"/>
              <a:t>обжекте</a:t>
            </a:r>
            <a:r>
              <a:rPr lang="ru-RU" sz="2800" b="1" dirty="0" smtClean="0"/>
              <a:t> нет фокусов…</a:t>
            </a:r>
            <a:br>
              <a:rPr lang="ru-RU" sz="2800" b="1" dirty="0" smtClean="0"/>
            </a:br>
            <a:r>
              <a:rPr lang="ru-RU" sz="2800" b="1" dirty="0" smtClean="0"/>
              <a:t>    Есть только магия! 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23620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Спасибы</a:t>
            </a:r>
            <a:r>
              <a:rPr lang="ru-RU" dirty="0"/>
              <a:t>: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47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За то, что доклад состоялся:</a:t>
            </a:r>
          </a:p>
          <a:p>
            <a:pPr marL="0" indent="0">
              <a:buNone/>
            </a:pPr>
            <a:r>
              <a:rPr lang="ru-RU" dirty="0" smtClean="0"/>
              <a:t>	Спасибо </a:t>
            </a:r>
            <a:r>
              <a:rPr lang="ru-RU" dirty="0"/>
              <a:t>Вам</a:t>
            </a:r>
            <a:r>
              <a:rPr lang="ru-RU" dirty="0" smtClean="0"/>
              <a:t>!</a:t>
            </a:r>
            <a:br>
              <a:rPr lang="ru-RU" dirty="0" smtClean="0"/>
            </a:br>
            <a:endParaRPr lang="ru-RU" dirty="0"/>
          </a:p>
          <a:p>
            <a:r>
              <a:rPr lang="ru-RU" dirty="0"/>
              <a:t>За </a:t>
            </a:r>
            <a:r>
              <a:rPr lang="en-US" dirty="0"/>
              <a:t>Invoke</a:t>
            </a:r>
            <a:r>
              <a:rPr lang="ru-RU" dirty="0" smtClean="0"/>
              <a:t>()</a:t>
            </a:r>
          </a:p>
          <a:p>
            <a:pPr marL="457200" lvl="1" indent="0">
              <a:buNone/>
            </a:pPr>
            <a:r>
              <a:rPr lang="ru-RU" dirty="0" smtClean="0"/>
              <a:t>	Виктору </a:t>
            </a:r>
            <a:r>
              <a:rPr lang="ru-RU" dirty="0" err="1"/>
              <a:t>Линчевскому</a:t>
            </a:r>
            <a:r>
              <a:rPr lang="ru-RU" dirty="0"/>
              <a:t> </a:t>
            </a:r>
            <a:r>
              <a:rPr lang="ru-RU" dirty="0" smtClean="0"/>
              <a:t>	</a:t>
            </a:r>
          </a:p>
          <a:p>
            <a:pPr marL="400050" lvl="1" indent="0">
              <a:buNone/>
            </a:pPr>
            <a:r>
              <a:rPr lang="ru-RU" dirty="0" smtClean="0"/>
              <a:t>	Леониду Артемьеву</a:t>
            </a:r>
            <a:br>
              <a:rPr lang="ru-RU" dirty="0" smtClean="0"/>
            </a:br>
            <a:endParaRPr lang="ru-RU" dirty="0" smtClean="0"/>
          </a:p>
          <a:p>
            <a:r>
              <a:rPr lang="ru-RU" dirty="0" smtClean="0"/>
              <a:t>Помощь в подготовке доклада:</a:t>
            </a:r>
          </a:p>
          <a:p>
            <a:pPr marL="457200" lvl="1" indent="0">
              <a:buNone/>
            </a:pPr>
            <a:r>
              <a:rPr lang="ru-RU" dirty="0" smtClean="0"/>
              <a:t>	Михаил </a:t>
            </a:r>
            <a:r>
              <a:rPr lang="ru-RU" dirty="0" err="1"/>
              <a:t>Поляруш</a:t>
            </a:r>
            <a:endParaRPr lang="ru-RU" dirty="0"/>
          </a:p>
          <a:p>
            <a:pPr marL="457200" lvl="1" indent="0">
              <a:buNone/>
            </a:pPr>
            <a:r>
              <a:rPr lang="ru-RU" dirty="0" smtClean="0"/>
              <a:t>	Андрей </a:t>
            </a:r>
            <a:r>
              <a:rPr lang="ru-RU" dirty="0"/>
              <a:t>Ребров </a:t>
            </a:r>
          </a:p>
        </p:txBody>
      </p:sp>
    </p:spTree>
    <p:extLst>
      <p:ext uri="{BB962C8B-B14F-4D97-AF65-F5344CB8AC3E}">
        <p14:creationId xmlns:p14="http://schemas.microsoft.com/office/powerpoint/2010/main" val="419915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Я не прощаюсь, я говорю: до свидания!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48</a:t>
            </a:fld>
            <a:endParaRPr lang="ru-RU"/>
          </a:p>
        </p:txBody>
      </p:sp>
      <p:pic>
        <p:nvPicPr>
          <p:cNvPr id="4" name="Picture 4" descr="D:\projects_current\home-page-photo\200_phot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86673"/>
            <a:ext cx="3240360" cy="4504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33601">
            <a:off x="5809581" y="3584116"/>
            <a:ext cx="4904298" cy="585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811502"/>
            <a:ext cx="3648075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948" y="3429000"/>
            <a:ext cx="370522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179512" y="5558730"/>
            <a:ext cx="3240360" cy="632044"/>
          </a:xfrm>
          <a:prstGeom prst="rect">
            <a:avLst/>
          </a:prstGeom>
          <a:solidFill>
            <a:srgbClr val="595959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212671" y="5558730"/>
            <a:ext cx="3209533" cy="64633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bg2"/>
                </a:solidFill>
              </a:rPr>
              <a:t>Дима </a:t>
            </a:r>
            <a:r>
              <a:rPr lang="ru-RU" sz="3600" b="1" dirty="0" err="1" smtClean="0">
                <a:solidFill>
                  <a:schemeClr val="bg2"/>
                </a:solidFill>
              </a:rPr>
              <a:t>Жарий</a:t>
            </a:r>
            <a:endParaRPr lang="ru-RU" sz="3600" b="1" dirty="0">
              <a:solidFill>
                <a:schemeClr val="bg2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696" y="4857402"/>
            <a:ext cx="3672408" cy="140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785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>
                <a:effectLst/>
              </a:rPr>
              <a:t>Нет. Если у вас парочка несложных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5</a:t>
            </a:fld>
            <a:endParaRPr lang="ru-RU"/>
          </a:p>
        </p:txBody>
      </p:sp>
      <p:pic>
        <p:nvPicPr>
          <p:cNvPr id="2050" name="Picture 2" descr="http://img05.slando.ru/images_slandoru/91546459_1_644x461_metodichka-sgap-traditsionnaya-formalnaya-logika-sarato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663" y="4221088"/>
            <a:ext cx="1647825" cy="21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51520" y="1772816"/>
            <a:ext cx="871296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Wikipedia_Smart_Search_Test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driver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InternetExplorerDriver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driver.Navigate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.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GoToUrl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"http://en.wikipedia.org/wiki/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Main_Page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driver.FindElementByCssSelector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@"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div#simpleSearch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.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SendKeys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Webdriver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 Selenium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);</a:t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 smtClean="0">
                <a:solidFill>
                  <a:srgbClr val="2B91AF"/>
                </a:solidFill>
                <a:latin typeface="Monaco" pitchFamily="2" charset="0"/>
              </a:rPr>
              <a:t>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Assert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.AreEqual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"http://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en.wiki {...} Driver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       ,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driver.Url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r>
              <a:rPr lang="ru-RU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59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Нет. Если у вас </a:t>
            </a:r>
            <a:r>
              <a:rPr lang="ru-RU" dirty="0" smtClean="0">
                <a:effectLst/>
              </a:rPr>
              <a:t>несколько 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6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90" y="1659113"/>
            <a:ext cx="7450353" cy="475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http://v-silin.ru/wp-content/uploads/Old-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24944"/>
            <a:ext cx="2703002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7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Ведь код можно </a:t>
            </a:r>
            <a:r>
              <a:rPr lang="ru-RU" dirty="0" smtClean="0">
                <a:effectLst/>
              </a:rPr>
              <a:t>улучшить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7</a:t>
            </a:fld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1" y="1724744"/>
            <a:ext cx="680878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9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улучшить?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8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Вынести часто используемый функционал в </a:t>
            </a:r>
            <a:r>
              <a:rPr lang="ru-RU" sz="2800" b="1" dirty="0" smtClean="0"/>
              <a:t>общедоступные</a:t>
            </a:r>
            <a:r>
              <a:rPr lang="ru-RU" sz="2800" dirty="0" smtClean="0"/>
              <a:t> методы</a:t>
            </a:r>
          </a:p>
          <a:p>
            <a:r>
              <a:rPr lang="ru-RU" sz="2800" dirty="0" smtClean="0"/>
              <a:t>Отформатировать код</a:t>
            </a:r>
          </a:p>
          <a:p>
            <a:r>
              <a:rPr lang="ru-RU" sz="2800" dirty="0" smtClean="0"/>
              <a:t>Добавить комментарии</a:t>
            </a:r>
          </a:p>
          <a:p>
            <a:pPr marL="0" indent="0">
              <a:buNone/>
            </a:pPr>
            <a:r>
              <a:rPr lang="en-US" sz="1800" dirty="0" smtClean="0">
                <a:latin typeface="Monaco" pitchFamily="2" charset="0"/>
              </a:rPr>
              <a:t/>
            </a:r>
            <a:br>
              <a:rPr lang="en-US" sz="1800" dirty="0" smtClean="0">
                <a:latin typeface="Monaco" pitchFamily="2" charset="0"/>
              </a:rPr>
            </a:br>
            <a:r>
              <a:rPr lang="en-US" sz="1800" dirty="0" smtClean="0">
                <a:latin typeface="Monaco" pitchFamily="2" charset="0"/>
              </a:rPr>
              <a:t>   </a:t>
            </a:r>
            <a:r>
              <a:rPr lang="en-US" sz="1800" dirty="0" err="1" smtClean="0">
                <a:latin typeface="Monaco" pitchFamily="2" charset="0"/>
              </a:rPr>
              <a:t>driver.FindElement</a:t>
            </a:r>
            <a:r>
              <a:rPr lang="en-US" sz="1800" dirty="0" smtClean="0">
                <a:latin typeface="Monaco" pitchFamily="2" charset="0"/>
              </a:rPr>
              <a:t>(</a:t>
            </a:r>
            <a:r>
              <a:rPr lang="en-US" sz="1800" dirty="0" err="1" smtClean="0">
                <a:solidFill>
                  <a:srgbClr val="2B91AF"/>
                </a:solidFill>
                <a:latin typeface="Monaco" pitchFamily="2" charset="0"/>
              </a:rPr>
              <a:t>By</a:t>
            </a:r>
            <a:r>
              <a:rPr lang="en-US" sz="1800" dirty="0" err="1" smtClean="0">
                <a:solidFill>
                  <a:prstClr val="black"/>
                </a:solidFill>
                <a:latin typeface="Monaco" pitchFamily="2" charset="0"/>
              </a:rPr>
              <a:t>.XPath</a:t>
            </a:r>
            <a:r>
              <a:rPr lang="en-US" sz="1800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Monaco" pitchFamily="2" charset="0"/>
              </a:rPr>
              <a:t>"//a[text()='Log On</a:t>
            </a:r>
            <a:r>
              <a:rPr lang="en-US" sz="1800" dirty="0" smtClean="0">
                <a:solidFill>
                  <a:srgbClr val="A31515"/>
                </a:solidFill>
                <a:latin typeface="Monaco" pitchFamily="2" charset="0"/>
              </a:rPr>
              <a:t>']"</a:t>
            </a:r>
            <a: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  <a:t>))</a:t>
            </a:r>
            <a:b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  <a:t>   .</a:t>
            </a:r>
            <a:r>
              <a:rPr lang="en-US" sz="1800" dirty="0">
                <a:solidFill>
                  <a:prstClr val="black"/>
                </a:solidFill>
                <a:latin typeface="Monaco" pitchFamily="2" charset="0"/>
              </a:rPr>
              <a:t>Click();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99592" y="4925834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Monaco" pitchFamily="2" charset="0"/>
              </a:rPr>
              <a:t>// Click on the Log On link.</a:t>
            </a:r>
          </a:p>
          <a:p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var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logOnLink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driver.FindElement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 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By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.XPath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"//a[text()='Log On']"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));</a:t>
            </a:r>
          </a:p>
          <a:p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logOnLink.Click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();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</p:txBody>
      </p:sp>
      <p:sp>
        <p:nvSpPr>
          <p:cNvPr id="10" name="Стрелка вниз 9"/>
          <p:cNvSpPr/>
          <p:nvPr/>
        </p:nvSpPr>
        <p:spPr>
          <a:xfrm>
            <a:off x="3419872" y="4365104"/>
            <a:ext cx="576064" cy="50405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99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И</a:t>
            </a:r>
            <a:r>
              <a:rPr lang="en-US" dirty="0">
                <a:effectLst/>
              </a:rPr>
              <a:t>,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если у вас все под </a:t>
            </a:r>
            <a:r>
              <a:rPr lang="ru-RU" dirty="0" smtClean="0">
                <a:effectLst/>
              </a:rPr>
              <a:t>контролем</a:t>
            </a:r>
            <a:r>
              <a:rPr lang="en-US" dirty="0" smtClean="0">
                <a:effectLst/>
              </a:rPr>
              <a:t>…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9</a:t>
            </a:fld>
            <a:endParaRPr lang="ru-RU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49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67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atdays.com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DD333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D3333"/>
      </a:hlink>
      <a:folHlink>
        <a:srgbClr val="DD3333"/>
      </a:folHlink>
    </a:clrScheme>
    <a:fontScheme name="Остин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2619</TotalTime>
  <Words>990</Words>
  <Application>Microsoft Office PowerPoint</Application>
  <PresentationFormat>Экран (4:3)</PresentationFormat>
  <Paragraphs>386</Paragraphs>
  <Slides>48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49" baseType="lpstr">
      <vt:lpstr>Тема Office</vt:lpstr>
      <vt:lpstr>За пределами PageObject</vt:lpstr>
      <vt:lpstr>Давайте познакомимся!</vt:lpstr>
      <vt:lpstr>Презентация PowerPoint</vt:lpstr>
      <vt:lpstr>Вам действительно нужен Page Object?</vt:lpstr>
      <vt:lpstr>Нет. Если у вас парочка несложных тестов</vt:lpstr>
      <vt:lpstr>Нет. Если у вас несколько сложных тестов</vt:lpstr>
      <vt:lpstr>Ведь код можно улучшить</vt:lpstr>
      <vt:lpstr>Как улучшить?</vt:lpstr>
      <vt:lpstr>И, если у вас все под контролем…</vt:lpstr>
      <vt:lpstr>Вам не нужен Page Object!</vt:lpstr>
      <vt:lpstr>Презентация PowerPoint</vt:lpstr>
      <vt:lpstr>Когда приходит Хаос…</vt:lpstr>
      <vt:lpstr>PageObject – он как книжная полка</vt:lpstr>
      <vt:lpstr> Page Object – он гибкий</vt:lpstr>
      <vt:lpstr>PageObject – это:</vt:lpstr>
      <vt:lpstr>PageObject – главная цель</vt:lpstr>
      <vt:lpstr>А выглядит всё вот так</vt:lpstr>
      <vt:lpstr>Демо!</vt:lpstr>
      <vt:lpstr>Что это было? – статический Page object!</vt:lpstr>
      <vt:lpstr>Позитив 01: Тест стал читабелен</vt:lpstr>
      <vt:lpstr>Позитив 2: Удобная «точка входа» в страницы</vt:lpstr>
      <vt:lpstr>Позитив 3: Driver стал доступен отовсюду!</vt:lpstr>
      <vt:lpstr>И еще раз о позитиве</vt:lpstr>
      <vt:lpstr>Ограничения статического класса в C#</vt:lpstr>
      <vt:lpstr>Гибкость – это важно. Page Object как Object</vt:lpstr>
      <vt:lpstr>Тест не изменился! Спасибо, MyPages</vt:lpstr>
      <vt:lpstr>Изменения в MyPages</vt:lpstr>
      <vt:lpstr>Новая структура проекта</vt:lpstr>
      <vt:lpstr>AbstractPageBase</vt:lpstr>
      <vt:lpstr>PaymentResultPage</vt:lpstr>
      <vt:lpstr>Changelog</vt:lpstr>
      <vt:lpstr>Статический/Динамический – разница в перспективах</vt:lpstr>
      <vt:lpstr>Паттерны (рецепты)  и Интерфейсы (роли)</vt:lpstr>
      <vt:lpstr>Цепочка ответственности  /Chain of responsibility/</vt:lpstr>
      <vt:lpstr>Chain of Responsibility</vt:lpstr>
      <vt:lpstr>Iinvokable</vt:lpstr>
      <vt:lpstr>НужнаяPage.Invoke():</vt:lpstr>
      <vt:lpstr>Что дает нам Iinvokable?</vt:lpstr>
      <vt:lpstr>Что дает нам Iinvokable?</vt:lpstr>
      <vt:lpstr>Что дает нам Iinvokable?</vt:lpstr>
      <vt:lpstr> I Have Expected Controls</vt:lpstr>
      <vt:lpstr>Сышишь, а есть какиета кантролы?</vt:lpstr>
      <vt:lpstr>Get Expected Controls (PageObject)</vt:lpstr>
      <vt:lpstr>Позволяет писать универсальные тесты</vt:lpstr>
      <vt:lpstr>Авто-тесты для авто-тестов?</vt:lpstr>
      <vt:lpstr>Та да да дам!</vt:lpstr>
      <vt:lpstr>Спасибы:</vt:lpstr>
      <vt:lpstr>Я не прощаюсь, я говорю: до свидания!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automation</dc:title>
  <dc:creator>test</dc:creator>
  <cp:lastModifiedBy>dzhariy</cp:lastModifiedBy>
  <cp:revision>115</cp:revision>
  <dcterms:created xsi:type="dcterms:W3CDTF">2012-12-17T21:03:07Z</dcterms:created>
  <dcterms:modified xsi:type="dcterms:W3CDTF">2013-02-07T22:51:29Z</dcterms:modified>
</cp:coreProperties>
</file>